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48"/>
  </p:handoutMasterIdLst>
  <p:sldIdLst>
    <p:sldId id="256" r:id="rId2"/>
    <p:sldId id="259" r:id="rId3"/>
    <p:sldId id="257" r:id="rId4"/>
    <p:sldId id="277" r:id="rId5"/>
    <p:sldId id="260" r:id="rId6"/>
    <p:sldId id="269" r:id="rId7"/>
    <p:sldId id="261" r:id="rId8"/>
    <p:sldId id="262" r:id="rId9"/>
    <p:sldId id="263" r:id="rId10"/>
    <p:sldId id="264" r:id="rId11"/>
    <p:sldId id="265" r:id="rId12"/>
    <p:sldId id="266" r:id="rId13"/>
    <p:sldId id="270" r:id="rId14"/>
    <p:sldId id="275" r:id="rId15"/>
    <p:sldId id="271" r:id="rId16"/>
    <p:sldId id="272" r:id="rId17"/>
    <p:sldId id="273" r:id="rId18"/>
    <p:sldId id="276" r:id="rId19"/>
    <p:sldId id="278" r:id="rId20"/>
    <p:sldId id="309" r:id="rId21"/>
    <p:sldId id="308" r:id="rId22"/>
    <p:sldId id="303" r:id="rId23"/>
    <p:sldId id="302" r:id="rId24"/>
    <p:sldId id="282" r:id="rId25"/>
    <p:sldId id="301" r:id="rId26"/>
    <p:sldId id="283" r:id="rId27"/>
    <p:sldId id="284" r:id="rId28"/>
    <p:sldId id="310" r:id="rId29"/>
    <p:sldId id="285" r:id="rId30"/>
    <p:sldId id="300" r:id="rId31"/>
    <p:sldId id="286" r:id="rId32"/>
    <p:sldId id="287" r:id="rId33"/>
    <p:sldId id="289" r:id="rId34"/>
    <p:sldId id="290" r:id="rId35"/>
    <p:sldId id="304" r:id="rId36"/>
    <p:sldId id="291" r:id="rId37"/>
    <p:sldId id="305" r:id="rId38"/>
    <p:sldId id="292" r:id="rId39"/>
    <p:sldId id="293" r:id="rId40"/>
    <p:sldId id="299" r:id="rId41"/>
    <p:sldId id="294" r:id="rId42"/>
    <p:sldId id="295" r:id="rId43"/>
    <p:sldId id="296" r:id="rId44"/>
    <p:sldId id="297" r:id="rId45"/>
    <p:sldId id="306" r:id="rId46"/>
    <p:sldId id="307"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96" autoAdjust="0"/>
    <p:restoredTop sz="94660"/>
  </p:normalViewPr>
  <p:slideViewPr>
    <p:cSldViewPr snapToGrid="0">
      <p:cViewPr varScale="1">
        <p:scale>
          <a:sx n="114" d="100"/>
          <a:sy n="114" d="100"/>
        </p:scale>
        <p:origin x="44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11.bin"/><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12.bin"/><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13.bin"/><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embeddings/oleObject14.bin"/><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embeddings/oleObject15.bin"/><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16.bin"/><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17.bin"/><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18.bin"/><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embeddings/oleObject19.bin"/><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embeddings/oleObject20.bin"/><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embeddings/oleObject21.bin"/><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embeddings/oleObject22.bin"/><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embeddings/oleObject23.bin"/><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embeddings/oleObject24.bin"/><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embeddings/oleObject25.bin"/><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embeddings/oleObject26.bin"/><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embeddings/oleObject27.bin"/><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embeddings/oleObject28.bin"/><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User\Desktop\Graphs.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embeddings/oleObject29.bin"/><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embeddings/oleObject30.bin"/><Relationship Id="rId2" Type="http://schemas.microsoft.com/office/2011/relationships/chartColorStyle" Target="colors31.xml"/><Relationship Id="rId1" Type="http://schemas.microsoft.com/office/2011/relationships/chartStyle" Target="style31.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r>
              <a:rPr lang="en-US" dirty="0"/>
              <a:t>Cause of Death</a:t>
            </a:r>
          </a:p>
        </c:rich>
      </c:tx>
      <c:layout>
        <c:manualLayout>
          <c:xMode val="edge"/>
          <c:yMode val="edge"/>
          <c:x val="0.33491586127242384"/>
          <c:y val="2.1577381855339309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extLst>
              <c:ext xmlns:c16="http://schemas.microsoft.com/office/drawing/2014/chart" uri="{C3380CC4-5D6E-409C-BE32-E72D297353CC}">
                <c16:uniqueId val="{00000001-89E5-4A39-ABA9-9CC6DEB4B816}"/>
              </c:ext>
            </c:extLst>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extLst>
              <c:ext xmlns:c16="http://schemas.microsoft.com/office/drawing/2014/chart" uri="{C3380CC4-5D6E-409C-BE32-E72D297353CC}">
                <c16:uniqueId val="{00000003-89E5-4A39-ABA9-9CC6DEB4B816}"/>
              </c:ext>
            </c:extLst>
          </c:dPt>
          <c:dPt>
            <c:idx val="2"/>
            <c:bubble3D val="0"/>
            <c:spPr>
              <a:solidFill>
                <a:srgbClr val="B61AA3"/>
              </a:soli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extLst>
              <c:ext xmlns:c16="http://schemas.microsoft.com/office/drawing/2014/chart" uri="{C3380CC4-5D6E-409C-BE32-E72D297353CC}">
                <c16:uniqueId val="{00000005-89E5-4A39-ABA9-9CC6DEB4B816}"/>
              </c:ext>
            </c:extLst>
          </c:dPt>
          <c:dPt>
            <c:idx val="3"/>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extLst>
              <c:ext xmlns:c16="http://schemas.microsoft.com/office/drawing/2014/chart" uri="{C3380CC4-5D6E-409C-BE32-E72D297353CC}">
                <c16:uniqueId val="{00000007-89E5-4A39-ABA9-9CC6DEB4B816}"/>
              </c:ext>
            </c:extLst>
          </c:dPt>
          <c:dPt>
            <c:idx val="4"/>
            <c:bubble3D val="0"/>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extLst>
              <c:ext xmlns:c16="http://schemas.microsoft.com/office/drawing/2014/chart" uri="{C3380CC4-5D6E-409C-BE32-E72D297353CC}">
                <c16:uniqueId val="{00000009-89E5-4A39-ABA9-9CC6DEB4B816}"/>
              </c:ext>
            </c:extLst>
          </c:dPt>
          <c:dPt>
            <c:idx val="5"/>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extLst>
              <c:ext xmlns:c16="http://schemas.microsoft.com/office/drawing/2014/chart" uri="{C3380CC4-5D6E-409C-BE32-E72D297353CC}">
                <c16:uniqueId val="{0000000B-89E5-4A39-ABA9-9CC6DEB4B81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Crime!$A$2:$A$7</c:f>
              <c:strCache>
                <c:ptCount val="6"/>
                <c:pt idx="0">
                  <c:v>Gunshot Wounds</c:v>
                </c:pt>
                <c:pt idx="1">
                  <c:v>Stab Wounds^</c:v>
                </c:pt>
                <c:pt idx="2">
                  <c:v>Strangulation</c:v>
                </c:pt>
                <c:pt idx="3">
                  <c:v>Blunt Force Injury</c:v>
                </c:pt>
                <c:pt idx="4">
                  <c:v>Strangulation, suffocation, &amp; blunt force injury</c:v>
                </c:pt>
                <c:pt idx="5">
                  <c:v>Unknown*</c:v>
                </c:pt>
              </c:strCache>
            </c:strRef>
          </c:cat>
          <c:val>
            <c:numRef>
              <c:f>Crime!$B$2:$B$7</c:f>
              <c:numCache>
                <c:formatCode>General</c:formatCode>
                <c:ptCount val="6"/>
                <c:pt idx="0">
                  <c:v>7</c:v>
                </c:pt>
                <c:pt idx="1">
                  <c:v>4</c:v>
                </c:pt>
                <c:pt idx="2">
                  <c:v>3</c:v>
                </c:pt>
                <c:pt idx="3">
                  <c:v>1</c:v>
                </c:pt>
                <c:pt idx="4">
                  <c:v>1</c:v>
                </c:pt>
                <c:pt idx="5">
                  <c:v>1</c:v>
                </c:pt>
              </c:numCache>
            </c:numRef>
          </c:val>
          <c:extLst>
            <c:ext xmlns:c16="http://schemas.microsoft.com/office/drawing/2014/chart" uri="{C3380CC4-5D6E-409C-BE32-E72D297353CC}">
              <c16:uniqueId val="{0000000C-89E5-4A39-ABA9-9CC6DEB4B81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1119776694579797"/>
          <c:y val="0.20038780168765499"/>
          <c:w val="0.32001916427113303"/>
          <c:h val="0.7231331914129619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r>
              <a:rPr lang="en-US"/>
              <a:t>Race/Ethnicity: Victims</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tx>
            <c:strRef>
              <c:f>'Race Ethnicity'!$B$1</c:f>
              <c:strCache>
                <c:ptCount val="1"/>
                <c:pt idx="0">
                  <c:v>Victim</c:v>
                </c:pt>
              </c:strCache>
            </c:strRef>
          </c:tx>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extLst>
              <c:ext xmlns:c16="http://schemas.microsoft.com/office/drawing/2014/chart" uri="{C3380CC4-5D6E-409C-BE32-E72D297353CC}">
                <c16:uniqueId val="{00000001-0573-4ADB-9F48-F557511991D4}"/>
              </c:ext>
            </c:extLst>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extLst>
              <c:ext xmlns:c16="http://schemas.microsoft.com/office/drawing/2014/chart" uri="{C3380CC4-5D6E-409C-BE32-E72D297353CC}">
                <c16:uniqueId val="{00000003-0573-4ADB-9F48-F557511991D4}"/>
              </c:ext>
            </c:extLst>
          </c:dPt>
          <c:dPt>
            <c:idx val="2"/>
            <c:bubble3D val="0"/>
            <c:spPr>
              <a:solidFill>
                <a:srgbClr val="B61AA3"/>
              </a:soli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extLst>
              <c:ext xmlns:c16="http://schemas.microsoft.com/office/drawing/2014/chart" uri="{C3380CC4-5D6E-409C-BE32-E72D297353CC}">
                <c16:uniqueId val="{00000005-0573-4ADB-9F48-F557511991D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'Race Ethnicity'!$A$2:$A$4</c:f>
              <c:strCache>
                <c:ptCount val="3"/>
                <c:pt idx="0">
                  <c:v>African American</c:v>
                </c:pt>
                <c:pt idx="1">
                  <c:v>White Hispanic</c:v>
                </c:pt>
                <c:pt idx="2">
                  <c:v>White Non-Hispanic</c:v>
                </c:pt>
              </c:strCache>
            </c:strRef>
          </c:cat>
          <c:val>
            <c:numRef>
              <c:f>'Race Ethnicity'!$B$2:$B$4</c:f>
              <c:numCache>
                <c:formatCode>General</c:formatCode>
                <c:ptCount val="3"/>
                <c:pt idx="0">
                  <c:v>9</c:v>
                </c:pt>
                <c:pt idx="1">
                  <c:v>5</c:v>
                </c:pt>
                <c:pt idx="2">
                  <c:v>3</c:v>
                </c:pt>
              </c:numCache>
            </c:numRef>
          </c:val>
          <c:extLst>
            <c:ext xmlns:c16="http://schemas.microsoft.com/office/drawing/2014/chart" uri="{C3380CC4-5D6E-409C-BE32-E72D297353CC}">
              <c16:uniqueId val="{00000006-0573-4ADB-9F48-F557511991D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6291485625812696"/>
          <c:y val="0.43381541971564508"/>
          <c:w val="0.23013931576816912"/>
          <c:h val="0.2694271119250061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r>
              <a:rPr lang="en-US"/>
              <a:t>Cause of Death</a:t>
            </a:r>
          </a:p>
        </c:rich>
      </c:tx>
      <c:layout>
        <c:manualLayout>
          <c:xMode val="edge"/>
          <c:yMode val="edge"/>
          <c:x val="0.33491586127242384"/>
          <c:y val="2.1577381855339309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r"/>
      <c:layout>
        <c:manualLayout>
          <c:xMode val="edge"/>
          <c:yMode val="edge"/>
          <c:x val="0.61119776694579797"/>
          <c:y val="0.20038780168765499"/>
          <c:w val="0.32001916427113303"/>
          <c:h val="0.7231331914129619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r>
              <a:rPr lang="en-US"/>
              <a:t>Place of Incident</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r"/>
      <c:layout>
        <c:manualLayout>
          <c:xMode val="edge"/>
          <c:yMode val="edge"/>
          <c:x val="0.69645087796429139"/>
          <c:y val="0.2796869459064576"/>
          <c:w val="0.268605880736556"/>
          <c:h val="0.4179063834444821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r>
              <a:rPr lang="en-US"/>
              <a:t>Relationship Status</a:t>
            </a:r>
            <a:r>
              <a:rPr lang="en-US" baseline="0"/>
              <a:t> </a:t>
            </a:r>
            <a:r>
              <a:rPr lang="en-US"/>
              <a:t>at Time of Death</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extLst>
              <c:ext xmlns:c16="http://schemas.microsoft.com/office/drawing/2014/chart" uri="{C3380CC4-5D6E-409C-BE32-E72D297353CC}">
                <c16:uniqueId val="{00000001-BF7B-4687-B697-F14DAAA352D3}"/>
              </c:ext>
            </c:extLst>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extLst>
              <c:ext xmlns:c16="http://schemas.microsoft.com/office/drawing/2014/chart" uri="{C3380CC4-5D6E-409C-BE32-E72D297353CC}">
                <c16:uniqueId val="{00000003-BF7B-4687-B697-F14DAAA352D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Relationship!$A$2:$A$3</c:f>
              <c:strCache>
                <c:ptCount val="2"/>
                <c:pt idx="0">
                  <c:v>Married [Including, common law marrige and separated with no divorce pending]</c:v>
                </c:pt>
                <c:pt idx="1">
                  <c:v>Dating</c:v>
                </c:pt>
              </c:strCache>
            </c:strRef>
          </c:cat>
          <c:val>
            <c:numRef>
              <c:f>Relationship!$B$2:$B$3</c:f>
              <c:numCache>
                <c:formatCode>General</c:formatCode>
                <c:ptCount val="2"/>
                <c:pt idx="0">
                  <c:v>7</c:v>
                </c:pt>
                <c:pt idx="1">
                  <c:v>10</c:v>
                </c:pt>
              </c:numCache>
            </c:numRef>
          </c:val>
          <c:extLst>
            <c:ext xmlns:c16="http://schemas.microsoft.com/office/drawing/2014/chart" uri="{C3380CC4-5D6E-409C-BE32-E72D297353CC}">
              <c16:uniqueId val="{00000004-BF7B-4687-B697-F14DAAA352D3}"/>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5292008263118697"/>
          <c:y val="0.34751788467216999"/>
          <c:w val="0.324609828528998"/>
          <c:h val="0.4671626730723589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r>
              <a:rPr lang="en-US"/>
              <a:t>Living Arrangements at Time of Death</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23443036083904145"/>
          <c:y val="0.38624978127734033"/>
          <c:w val="0.25775089089473574"/>
          <c:h val="0.52838932633420821"/>
        </c:manualLayout>
      </c:layout>
      <c:pieChart>
        <c:varyColors val="1"/>
        <c:ser>
          <c:idx val="0"/>
          <c:order val="0"/>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extLst>
              <c:ext xmlns:c16="http://schemas.microsoft.com/office/drawing/2014/chart" uri="{C3380CC4-5D6E-409C-BE32-E72D297353CC}">
                <c16:uniqueId val="{00000001-74F6-4470-8378-BF8A63358280}"/>
              </c:ext>
            </c:extLst>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extLst>
              <c:ext xmlns:c16="http://schemas.microsoft.com/office/drawing/2014/chart" uri="{C3380CC4-5D6E-409C-BE32-E72D297353CC}">
                <c16:uniqueId val="{00000003-74F6-4470-8378-BF8A6335828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Relationship!$A$6:$A$7</c:f>
              <c:strCache>
                <c:ptCount val="2"/>
                <c:pt idx="0">
                  <c:v>Living Together</c:v>
                </c:pt>
                <c:pt idx="1">
                  <c:v>Not Living Together</c:v>
                </c:pt>
              </c:strCache>
            </c:strRef>
          </c:cat>
          <c:val>
            <c:numRef>
              <c:f>Relationship!$B$6:$B$7</c:f>
              <c:numCache>
                <c:formatCode>General</c:formatCode>
                <c:ptCount val="2"/>
                <c:pt idx="0">
                  <c:v>13</c:v>
                </c:pt>
                <c:pt idx="1">
                  <c:v>4</c:v>
                </c:pt>
              </c:numCache>
            </c:numRef>
          </c:val>
          <c:extLst>
            <c:ext xmlns:c16="http://schemas.microsoft.com/office/drawing/2014/chart" uri="{C3380CC4-5D6E-409C-BE32-E72D297353CC}">
              <c16:uniqueId val="{00000004-74F6-4470-8378-BF8A6335828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1886264216972875"/>
          <c:y val="0.48575001829950548"/>
          <c:w val="0.23762072423873845"/>
          <c:h val="0.187501312335958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r>
              <a:rPr lang="en-US"/>
              <a:t>Cause of Death</a:t>
            </a:r>
          </a:p>
        </c:rich>
      </c:tx>
      <c:layout>
        <c:manualLayout>
          <c:xMode val="edge"/>
          <c:yMode val="edge"/>
          <c:x val="0.33491586127242384"/>
          <c:y val="2.1577381855339309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r"/>
      <c:layout>
        <c:manualLayout>
          <c:xMode val="edge"/>
          <c:yMode val="edge"/>
          <c:x val="0.61119776694579797"/>
          <c:y val="0.20038780168765499"/>
          <c:w val="0.32001916427113303"/>
          <c:h val="0.7231331914129619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r>
              <a:rPr lang="en-US"/>
              <a:t>Place of Incident</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r"/>
      <c:layout>
        <c:manualLayout>
          <c:xMode val="edge"/>
          <c:yMode val="edge"/>
          <c:x val="0.69645087796429139"/>
          <c:y val="0.2796869459064576"/>
          <c:w val="0.268605880736556"/>
          <c:h val="0.4179063834444821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Ages!$B$1</c:f>
              <c:strCache>
                <c:ptCount val="1"/>
                <c:pt idx="0">
                  <c:v>Victim</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cat>
            <c:strRef>
              <c:f>Ages!$A$2:$A$7</c:f>
              <c:strCache>
                <c:ptCount val="6"/>
                <c:pt idx="0">
                  <c:v>10-19</c:v>
                </c:pt>
                <c:pt idx="1">
                  <c:v>20-29</c:v>
                </c:pt>
                <c:pt idx="2">
                  <c:v>30-39</c:v>
                </c:pt>
                <c:pt idx="3">
                  <c:v>40-49</c:v>
                </c:pt>
                <c:pt idx="4">
                  <c:v>50-59</c:v>
                </c:pt>
                <c:pt idx="5">
                  <c:v>60-69</c:v>
                </c:pt>
              </c:strCache>
            </c:strRef>
          </c:cat>
          <c:val>
            <c:numRef>
              <c:f>Ages!$B$2:$B$7</c:f>
              <c:numCache>
                <c:formatCode>General</c:formatCode>
                <c:ptCount val="6"/>
                <c:pt idx="0">
                  <c:v>1</c:v>
                </c:pt>
                <c:pt idx="1">
                  <c:v>5</c:v>
                </c:pt>
                <c:pt idx="2">
                  <c:v>5</c:v>
                </c:pt>
                <c:pt idx="3">
                  <c:v>2</c:v>
                </c:pt>
                <c:pt idx="4">
                  <c:v>3</c:v>
                </c:pt>
                <c:pt idx="5">
                  <c:v>1</c:v>
                </c:pt>
              </c:numCache>
            </c:numRef>
          </c:val>
          <c:extLst>
            <c:ext xmlns:c16="http://schemas.microsoft.com/office/drawing/2014/chart" uri="{C3380CC4-5D6E-409C-BE32-E72D297353CC}">
              <c16:uniqueId val="{00000000-A00B-435B-9DFA-DF2ADC3D1A3D}"/>
            </c:ext>
          </c:extLst>
        </c:ser>
        <c:ser>
          <c:idx val="1"/>
          <c:order val="1"/>
          <c:tx>
            <c:strRef>
              <c:f>Ages!$C$1</c:f>
              <c:strCache>
                <c:ptCount val="1"/>
                <c:pt idx="0">
                  <c:v>Perpetrator</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cat>
            <c:strRef>
              <c:f>Ages!$A$2:$A$7</c:f>
              <c:strCache>
                <c:ptCount val="6"/>
                <c:pt idx="0">
                  <c:v>10-19</c:v>
                </c:pt>
                <c:pt idx="1">
                  <c:v>20-29</c:v>
                </c:pt>
                <c:pt idx="2">
                  <c:v>30-39</c:v>
                </c:pt>
                <c:pt idx="3">
                  <c:v>40-49</c:v>
                </c:pt>
                <c:pt idx="4">
                  <c:v>50-59</c:v>
                </c:pt>
                <c:pt idx="5">
                  <c:v>60-69</c:v>
                </c:pt>
              </c:strCache>
            </c:strRef>
          </c:cat>
          <c:val>
            <c:numRef>
              <c:f>Ages!$C$2:$C$7</c:f>
              <c:numCache>
                <c:formatCode>General</c:formatCode>
                <c:ptCount val="6"/>
                <c:pt idx="0">
                  <c:v>0</c:v>
                </c:pt>
                <c:pt idx="1">
                  <c:v>3</c:v>
                </c:pt>
                <c:pt idx="2">
                  <c:v>5</c:v>
                </c:pt>
                <c:pt idx="3">
                  <c:v>6</c:v>
                </c:pt>
                <c:pt idx="4">
                  <c:v>3</c:v>
                </c:pt>
                <c:pt idx="5">
                  <c:v>0</c:v>
                </c:pt>
              </c:numCache>
            </c:numRef>
          </c:val>
          <c:extLst>
            <c:ext xmlns:c16="http://schemas.microsoft.com/office/drawing/2014/chart" uri="{C3380CC4-5D6E-409C-BE32-E72D297353CC}">
              <c16:uniqueId val="{00000001-A00B-435B-9DFA-DF2ADC3D1A3D}"/>
            </c:ext>
          </c:extLst>
        </c:ser>
        <c:dLbls>
          <c:showLegendKey val="0"/>
          <c:showVal val="0"/>
          <c:showCatName val="0"/>
          <c:showSerName val="0"/>
          <c:showPercent val="0"/>
          <c:showBubbleSize val="0"/>
        </c:dLbls>
        <c:gapWidth val="100"/>
        <c:overlap val="-24"/>
        <c:axId val="459771240"/>
        <c:axId val="306397040"/>
      </c:barChart>
      <c:catAx>
        <c:axId val="459771240"/>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tx1"/>
                    </a:solidFill>
                    <a:latin typeface="+mn-lt"/>
                    <a:ea typeface="+mn-ea"/>
                    <a:cs typeface="+mn-cs"/>
                  </a:defRPr>
                </a:pPr>
                <a:r>
                  <a:rPr lang="en-US"/>
                  <a:t>Age (Years)</a:t>
                </a:r>
              </a:p>
            </c:rich>
          </c:tx>
          <c:overlay val="0"/>
          <c:spPr>
            <a:noFill/>
            <a:ln>
              <a:noFill/>
            </a:ln>
            <a:effectLst/>
          </c:spPr>
          <c:txPr>
            <a:bodyPr rot="0" spcFirstLastPara="1" vertOverflow="ellipsis" vert="horz" wrap="square" anchor="ctr" anchorCtr="1"/>
            <a:lstStyle/>
            <a:p>
              <a:pPr>
                <a:defRPr sz="900" b="1" i="0" u="none" strike="noStrike" kern="1200" cap="all"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06397040"/>
        <c:crosses val="autoZero"/>
        <c:auto val="1"/>
        <c:lblAlgn val="ctr"/>
        <c:lblOffset val="100"/>
        <c:noMultiLvlLbl val="0"/>
      </c:catAx>
      <c:valAx>
        <c:axId val="306397040"/>
        <c:scaling>
          <c:orientation val="minMax"/>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tx1"/>
                    </a:solidFill>
                    <a:latin typeface="+mn-lt"/>
                    <a:ea typeface="+mn-ea"/>
                    <a:cs typeface="+mn-cs"/>
                  </a:defRPr>
                </a:pPr>
                <a:r>
                  <a:rPr lang="en-US"/>
                  <a:t># of Individuals</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59771240"/>
        <c:crosses val="autoZero"/>
        <c:crossBetween val="between"/>
      </c:valAx>
      <c:spPr>
        <a:noFill/>
        <a:ln>
          <a:solidFill>
            <a:schemeClr val="bg1">
              <a:lumMod val="75000"/>
            </a:schemeClr>
          </a:solid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r>
              <a:rPr lang="en-US"/>
              <a:t>Cause of Death</a:t>
            </a:r>
          </a:p>
        </c:rich>
      </c:tx>
      <c:layout>
        <c:manualLayout>
          <c:xMode val="edge"/>
          <c:yMode val="edge"/>
          <c:x val="0.33491586127242384"/>
          <c:y val="2.1577381855339309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r"/>
      <c:layout>
        <c:manualLayout>
          <c:xMode val="edge"/>
          <c:yMode val="edge"/>
          <c:x val="0.61119776694579797"/>
          <c:y val="0.20038780168765499"/>
          <c:w val="0.32001916427113303"/>
          <c:h val="0.7231331914129619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r>
              <a:rPr lang="en-US"/>
              <a:t>Place of Incident</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r"/>
      <c:layout>
        <c:manualLayout>
          <c:xMode val="edge"/>
          <c:yMode val="edge"/>
          <c:x val="0.69645087796429139"/>
          <c:y val="0.2796869459064576"/>
          <c:w val="0.268605880736556"/>
          <c:h val="0.4179063834444821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r>
              <a:rPr lang="en-US"/>
              <a:t>Cause of Death</a:t>
            </a:r>
          </a:p>
        </c:rich>
      </c:tx>
      <c:layout>
        <c:manualLayout>
          <c:xMode val="edge"/>
          <c:yMode val="edge"/>
          <c:x val="0.33491586127242384"/>
          <c:y val="2.1577381855339309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r"/>
      <c:layout>
        <c:manualLayout>
          <c:xMode val="edge"/>
          <c:yMode val="edge"/>
          <c:x val="0.61119776694579797"/>
          <c:y val="0.20038780168765499"/>
          <c:w val="0.32001916427113303"/>
          <c:h val="0.7231331914129619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r>
              <a:rPr lang="en-US"/>
              <a:t>Did the victim have children?</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tx>
            <c:strRef>
              <c:f>Children!$B$1</c:f>
              <c:strCache>
                <c:ptCount val="1"/>
                <c:pt idx="0">
                  <c:v>Victim Has Children</c:v>
                </c:pt>
              </c:strCache>
            </c:strRef>
          </c:tx>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extLst>
              <c:ext xmlns:c16="http://schemas.microsoft.com/office/drawing/2014/chart" uri="{C3380CC4-5D6E-409C-BE32-E72D297353CC}">
                <c16:uniqueId val="{00000001-25B7-454D-A3F6-F4D9693FB0B6}"/>
              </c:ext>
            </c:extLst>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extLst>
              <c:ext xmlns:c16="http://schemas.microsoft.com/office/drawing/2014/chart" uri="{C3380CC4-5D6E-409C-BE32-E72D297353CC}">
                <c16:uniqueId val="{00000003-25B7-454D-A3F6-F4D9693FB0B6}"/>
              </c:ext>
            </c:extLst>
          </c:dPt>
          <c:dLbls>
            <c:dLbl>
              <c:idx val="1"/>
              <c:layout>
                <c:manualLayout>
                  <c:x val="0.13526199142025674"/>
                  <c:y val="4.5680995701478334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5B7-454D-A3F6-F4D9693FB0B6}"/>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Children!$A$2:$A$3</c:f>
              <c:strCache>
                <c:ptCount val="2"/>
                <c:pt idx="0">
                  <c:v>Yes</c:v>
                </c:pt>
                <c:pt idx="1">
                  <c:v>No</c:v>
                </c:pt>
              </c:strCache>
            </c:strRef>
          </c:cat>
          <c:val>
            <c:numRef>
              <c:f>Children!$B$2:$B$3</c:f>
              <c:numCache>
                <c:formatCode>General</c:formatCode>
                <c:ptCount val="2"/>
                <c:pt idx="0">
                  <c:v>9</c:v>
                </c:pt>
                <c:pt idx="1">
                  <c:v>8</c:v>
                </c:pt>
              </c:numCache>
            </c:numRef>
          </c:val>
          <c:extLst>
            <c:ext xmlns:c16="http://schemas.microsoft.com/office/drawing/2014/chart" uri="{C3380CC4-5D6E-409C-BE32-E72D297353CC}">
              <c16:uniqueId val="{00000004-25B7-454D-A3F6-F4D9693FB0B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8887269944731233"/>
          <c:y val="0.52342741501594248"/>
          <c:w val="7.9526230107312537E-2"/>
          <c:h val="0.2073747233208752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r>
              <a:rPr lang="en-US" dirty="0"/>
              <a:t>23 Children Lost a Parent</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doughnutChart>
        <c:varyColors val="1"/>
        <c:ser>
          <c:idx val="0"/>
          <c:order val="0"/>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extLst>
              <c:ext xmlns:c16="http://schemas.microsoft.com/office/drawing/2014/chart" uri="{C3380CC4-5D6E-409C-BE32-E72D297353CC}">
                <c16:uniqueId val="{00000001-B171-414C-9DF1-90FC7D7572AE}"/>
              </c:ext>
            </c:extLst>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extLst>
              <c:ext xmlns:c16="http://schemas.microsoft.com/office/drawing/2014/chart" uri="{C3380CC4-5D6E-409C-BE32-E72D297353CC}">
                <c16:uniqueId val="{00000003-B171-414C-9DF1-90FC7D7572A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Children!$A$15:$A$16</c:f>
              <c:strCache>
                <c:ptCount val="2"/>
                <c:pt idx="0">
                  <c:v>Number of minor children who lost a parent</c:v>
                </c:pt>
                <c:pt idx="1">
                  <c:v>Number of adult children who lost a parent</c:v>
                </c:pt>
              </c:strCache>
            </c:strRef>
          </c:cat>
          <c:val>
            <c:numRef>
              <c:f>Children!$B$15:$B$16</c:f>
              <c:numCache>
                <c:formatCode>General</c:formatCode>
                <c:ptCount val="2"/>
                <c:pt idx="0">
                  <c:v>17</c:v>
                </c:pt>
                <c:pt idx="1">
                  <c:v>4</c:v>
                </c:pt>
              </c:numCache>
            </c:numRef>
          </c:val>
          <c:extLst>
            <c:ext xmlns:c16="http://schemas.microsoft.com/office/drawing/2014/chart" uri="{C3380CC4-5D6E-409C-BE32-E72D297353CC}">
              <c16:uniqueId val="{00000004-B171-414C-9DF1-90FC7D7572AE}"/>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r"/>
      <c:layout>
        <c:manualLayout>
          <c:xMode val="edge"/>
          <c:yMode val="edge"/>
          <c:x val="0.53217985420142822"/>
          <c:y val="0.2013258967629046"/>
          <c:w val="0.33890301113935561"/>
          <c:h val="0.4880975503062117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r>
              <a:rPr lang="en-US"/>
              <a:t>Did the victim have children?</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r"/>
      <c:layout>
        <c:manualLayout>
          <c:xMode val="edge"/>
          <c:yMode val="edge"/>
          <c:x val="0.68887269944731233"/>
          <c:y val="0.52342741501594248"/>
          <c:w val="7.9526230107312537E-2"/>
          <c:h val="0.2073747233208752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19426765543194"/>
          <c:y val="0.14563944293751735"/>
          <c:w val="0.30001609631789983"/>
          <c:h val="0.69951561346841362"/>
        </c:manualLayout>
      </c:layout>
      <c:pieChart>
        <c:varyColors val="1"/>
        <c:ser>
          <c:idx val="0"/>
          <c:order val="0"/>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extLst>
              <c:ext xmlns:c16="http://schemas.microsoft.com/office/drawing/2014/chart" uri="{C3380CC4-5D6E-409C-BE32-E72D297353CC}">
                <c16:uniqueId val="{00000001-A7FD-4234-B49D-B6E2A0EF6FF0}"/>
              </c:ext>
            </c:extLst>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extLst>
              <c:ext xmlns:c16="http://schemas.microsoft.com/office/drawing/2014/chart" uri="{C3380CC4-5D6E-409C-BE32-E72D297353CC}">
                <c16:uniqueId val="{00000003-A7FD-4234-B49D-B6E2A0EF6FF0}"/>
              </c:ext>
            </c:extLst>
          </c:dPt>
          <c:dLbls>
            <c:dLbl>
              <c:idx val="0"/>
              <c:layout>
                <c:manualLayout>
                  <c:x val="-0.1851718869650528"/>
                  <c:y val="-0.16582780615912518"/>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fld id="{F7683FCC-7DA1-4C6E-8E91-2E7264C48940}" type="VALUE">
                      <a:rPr lang="en-US" sz="2800"/>
                      <a:pPr>
                        <a:defRPr/>
                      </a:pPr>
                      <a:t>[VALUE]</a:t>
                    </a:fld>
                    <a:r>
                      <a:rPr lang="en-US" sz="2800" baseline="0" dirty="0"/>
                      <a:t>
</a:t>
                    </a:r>
                    <a:fld id="{8B278388-4296-46F4-8508-851FDFAFDE65}" type="PERCENTAGE">
                      <a:rPr lang="en-US" sz="2800" baseline="0"/>
                      <a:pPr>
                        <a:defRPr/>
                      </a:pPr>
                      <a:t>[PERCENTAGE]</a:t>
                    </a:fld>
                    <a:endParaRPr lang="en-US" sz="2800" baseline="0" dirty="0"/>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15:layout>
                    <c:manualLayout>
                      <c:w val="0.16477850734335089"/>
                      <c:h val="0.31572584896437367"/>
                    </c:manualLayout>
                  </c15:layout>
                  <c15:dlblFieldTable/>
                  <c15:showDataLabelsRange val="0"/>
                </c:ext>
                <c:ext xmlns:c16="http://schemas.microsoft.com/office/drawing/2014/chart" uri="{C3380CC4-5D6E-409C-BE32-E72D297353CC}">
                  <c16:uniqueId val="{00000001-A7FD-4234-B49D-B6E2A0EF6FF0}"/>
                </c:ext>
              </c:extLst>
            </c:dLbl>
            <c:dLbl>
              <c:idx val="1"/>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7FD-4234-B49D-B6E2A0EF6FF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separator>
</c:separator>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Children!$A$29:$A$30</c:f>
              <c:strCache>
                <c:ptCount val="2"/>
                <c:pt idx="0">
                  <c:v>Children Not Present During Incident</c:v>
                </c:pt>
                <c:pt idx="1">
                  <c:v>Children Present During the Incident</c:v>
                </c:pt>
              </c:strCache>
            </c:strRef>
          </c:cat>
          <c:val>
            <c:numRef>
              <c:f>Children!$B$29:$B$30</c:f>
              <c:numCache>
                <c:formatCode>General</c:formatCode>
                <c:ptCount val="2"/>
                <c:pt idx="0">
                  <c:v>15</c:v>
                </c:pt>
                <c:pt idx="1">
                  <c:v>8</c:v>
                </c:pt>
              </c:numCache>
            </c:numRef>
          </c:val>
          <c:extLst>
            <c:ext xmlns:c16="http://schemas.microsoft.com/office/drawing/2014/chart" uri="{C3380CC4-5D6E-409C-BE32-E72D297353CC}">
              <c16:uniqueId val="{00000004-A7FD-4234-B49D-B6E2A0EF6FF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55862008961586984"/>
          <c:y val="0.41918975609220388"/>
          <c:w val="0.31107260904764117"/>
          <c:h val="0.3274364155807957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r>
              <a:rPr lang="en-US"/>
              <a:t>Did the victim have children?</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r"/>
      <c:layout>
        <c:manualLayout>
          <c:xMode val="edge"/>
          <c:yMode val="edge"/>
          <c:x val="0.68887269944731233"/>
          <c:y val="0.52342741501594248"/>
          <c:w val="7.9526230107312537E-2"/>
          <c:h val="0.2073747233208752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'Perpetrator''s History'!$B$1</c:f>
              <c:strCache>
                <c:ptCount val="1"/>
                <c:pt idx="0">
                  <c:v>Yes</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cat>
            <c:strRef>
              <c:f>'Perpetrator''s History'!$A$2:$A$6</c:f>
              <c:strCache>
                <c:ptCount val="5"/>
                <c:pt idx="0">
                  <c:v>Had contact with police in previous year</c:v>
                </c:pt>
                <c:pt idx="1">
                  <c:v>Prior reports to police by victim alleging DV</c:v>
                </c:pt>
                <c:pt idx="2">
                  <c:v>Known criminal history of DV</c:v>
                </c:pt>
                <c:pt idx="3">
                  <c:v>Prior history of violece (documented involvement with system)</c:v>
                </c:pt>
                <c:pt idx="4">
                  <c:v>Non DV related criminal history</c:v>
                </c:pt>
              </c:strCache>
            </c:strRef>
          </c:cat>
          <c:val>
            <c:numRef>
              <c:f>'Perpetrator''s History'!$B$2:$B$6</c:f>
              <c:numCache>
                <c:formatCode>General</c:formatCode>
                <c:ptCount val="5"/>
                <c:pt idx="0">
                  <c:v>7</c:v>
                </c:pt>
                <c:pt idx="1">
                  <c:v>5</c:v>
                </c:pt>
                <c:pt idx="2">
                  <c:v>6</c:v>
                </c:pt>
                <c:pt idx="3">
                  <c:v>9</c:v>
                </c:pt>
                <c:pt idx="4">
                  <c:v>11</c:v>
                </c:pt>
              </c:numCache>
            </c:numRef>
          </c:val>
          <c:extLst>
            <c:ext xmlns:c16="http://schemas.microsoft.com/office/drawing/2014/chart" uri="{C3380CC4-5D6E-409C-BE32-E72D297353CC}">
              <c16:uniqueId val="{00000000-0F87-49E4-9639-A1FB32FCD4C4}"/>
            </c:ext>
          </c:extLst>
        </c:ser>
        <c:ser>
          <c:idx val="1"/>
          <c:order val="1"/>
          <c:tx>
            <c:strRef>
              <c:f>'Perpetrator''s History'!$C$1</c:f>
              <c:strCache>
                <c:ptCount val="1"/>
                <c:pt idx="0">
                  <c:v>No</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cat>
            <c:strRef>
              <c:f>'Perpetrator''s History'!$A$2:$A$6</c:f>
              <c:strCache>
                <c:ptCount val="5"/>
                <c:pt idx="0">
                  <c:v>Had contact with police in previous year</c:v>
                </c:pt>
                <c:pt idx="1">
                  <c:v>Prior reports to police by victim alleging DV</c:v>
                </c:pt>
                <c:pt idx="2">
                  <c:v>Known criminal history of DV</c:v>
                </c:pt>
                <c:pt idx="3">
                  <c:v>Prior history of violece (documented involvement with system)</c:v>
                </c:pt>
                <c:pt idx="4">
                  <c:v>Non DV related criminal history</c:v>
                </c:pt>
              </c:strCache>
            </c:strRef>
          </c:cat>
          <c:val>
            <c:numRef>
              <c:f>'Perpetrator''s History'!$C$2:$C$6</c:f>
              <c:numCache>
                <c:formatCode>General</c:formatCode>
                <c:ptCount val="5"/>
                <c:pt idx="0">
                  <c:v>9</c:v>
                </c:pt>
                <c:pt idx="1">
                  <c:v>8</c:v>
                </c:pt>
                <c:pt idx="2">
                  <c:v>7</c:v>
                </c:pt>
                <c:pt idx="3">
                  <c:v>7</c:v>
                </c:pt>
                <c:pt idx="4">
                  <c:v>3</c:v>
                </c:pt>
              </c:numCache>
            </c:numRef>
          </c:val>
          <c:extLst>
            <c:ext xmlns:c16="http://schemas.microsoft.com/office/drawing/2014/chart" uri="{C3380CC4-5D6E-409C-BE32-E72D297353CC}">
              <c16:uniqueId val="{00000001-0F87-49E4-9639-A1FB32FCD4C4}"/>
            </c:ext>
          </c:extLst>
        </c:ser>
        <c:ser>
          <c:idx val="2"/>
          <c:order val="2"/>
          <c:tx>
            <c:strRef>
              <c:f>'Perpetrator''s History'!$D$1</c:f>
              <c:strCache>
                <c:ptCount val="1"/>
                <c:pt idx="0">
                  <c:v>Unknown</c:v>
                </c:pt>
              </c:strCache>
            </c:strRef>
          </c:tx>
          <c:spPr>
            <a:solidFill>
              <a:srgbClr val="B61AA3"/>
            </a:soli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cat>
            <c:strRef>
              <c:f>'Perpetrator''s History'!$A$2:$A$6</c:f>
              <c:strCache>
                <c:ptCount val="5"/>
                <c:pt idx="0">
                  <c:v>Had contact with police in previous year</c:v>
                </c:pt>
                <c:pt idx="1">
                  <c:v>Prior reports to police by victim alleging DV</c:v>
                </c:pt>
                <c:pt idx="2">
                  <c:v>Known criminal history of DV</c:v>
                </c:pt>
                <c:pt idx="3">
                  <c:v>Prior history of violece (documented involvement with system)</c:v>
                </c:pt>
                <c:pt idx="4">
                  <c:v>Non DV related criminal history</c:v>
                </c:pt>
              </c:strCache>
            </c:strRef>
          </c:cat>
          <c:val>
            <c:numRef>
              <c:f>'Perpetrator''s History'!$D$2:$D$6</c:f>
              <c:numCache>
                <c:formatCode>General</c:formatCode>
                <c:ptCount val="5"/>
                <c:pt idx="0">
                  <c:v>0</c:v>
                </c:pt>
                <c:pt idx="1">
                  <c:v>3</c:v>
                </c:pt>
                <c:pt idx="2">
                  <c:v>3</c:v>
                </c:pt>
                <c:pt idx="3">
                  <c:v>0</c:v>
                </c:pt>
                <c:pt idx="4">
                  <c:v>2</c:v>
                </c:pt>
              </c:numCache>
            </c:numRef>
          </c:val>
          <c:extLst>
            <c:ext xmlns:c16="http://schemas.microsoft.com/office/drawing/2014/chart" uri="{C3380CC4-5D6E-409C-BE32-E72D297353CC}">
              <c16:uniqueId val="{00000002-0F87-49E4-9639-A1FB32FCD4C4}"/>
            </c:ext>
          </c:extLst>
        </c:ser>
        <c:dLbls>
          <c:showLegendKey val="0"/>
          <c:showVal val="0"/>
          <c:showCatName val="0"/>
          <c:showSerName val="0"/>
          <c:showPercent val="0"/>
          <c:showBubbleSize val="0"/>
        </c:dLbls>
        <c:gapWidth val="115"/>
        <c:overlap val="-20"/>
        <c:axId val="456583624"/>
        <c:axId val="464762352"/>
      </c:barChart>
      <c:catAx>
        <c:axId val="456583624"/>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64762352"/>
        <c:crosses val="autoZero"/>
        <c:auto val="1"/>
        <c:lblAlgn val="ctr"/>
        <c:lblOffset val="100"/>
        <c:noMultiLvlLbl val="0"/>
      </c:catAx>
      <c:valAx>
        <c:axId val="464762352"/>
        <c:scaling>
          <c:orientation val="minMax"/>
        </c:scaling>
        <c:delete val="0"/>
        <c:axPos val="b"/>
        <c:majorGridlines>
          <c:spPr>
            <a:ln w="9525" cap="flat" cmpd="sng" algn="ctr">
              <a:solidFill>
                <a:schemeClr val="bg1">
                  <a:lumMod val="75000"/>
                </a:schemeClr>
              </a:solidFill>
              <a:round/>
            </a:ln>
            <a:effectLst/>
          </c:spPr>
        </c:majorGridlines>
        <c:title>
          <c:tx>
            <c:rich>
              <a:bodyPr rot="0" spcFirstLastPara="1" vertOverflow="ellipsis" vert="horz" wrap="square" anchor="ctr" anchorCtr="1"/>
              <a:lstStyle/>
              <a:p>
                <a:pPr>
                  <a:defRPr sz="900" b="1" i="0" u="none" strike="noStrike" kern="1200" cap="all" baseline="0">
                    <a:solidFill>
                      <a:schemeClr val="tx1"/>
                    </a:solidFill>
                    <a:latin typeface="+mn-lt"/>
                    <a:ea typeface="+mn-ea"/>
                    <a:cs typeface="+mn-cs"/>
                  </a:defRPr>
                </a:pPr>
                <a:r>
                  <a:rPr lang="en-US"/>
                  <a:t># of individuals</a:t>
                </a:r>
              </a:p>
            </c:rich>
          </c:tx>
          <c:overlay val="0"/>
          <c:spPr>
            <a:noFill/>
            <a:ln>
              <a:noFill/>
            </a:ln>
            <a:effectLst/>
          </c:spPr>
          <c:txPr>
            <a:bodyPr rot="0" spcFirstLastPara="1" vertOverflow="ellipsis" vert="horz" wrap="square" anchor="ctr" anchorCtr="1"/>
            <a:lstStyle/>
            <a:p>
              <a:pPr>
                <a:defRPr sz="900" b="1" i="0" u="none" strike="noStrike" kern="1200" cap="all"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56583624"/>
        <c:crosses val="autoZero"/>
        <c:crossBetween val="between"/>
      </c:valAx>
      <c:spPr>
        <a:noFill/>
        <a:ln>
          <a:solidFill>
            <a:schemeClr val="bg1">
              <a:lumMod val="75000"/>
            </a:schemeClr>
          </a:solid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r>
              <a:rPr lang="en-US"/>
              <a:t>Did the victim have children?</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r"/>
      <c:layout>
        <c:manualLayout>
          <c:xMode val="edge"/>
          <c:yMode val="edge"/>
          <c:x val="0.68887269944731233"/>
          <c:y val="0.52342741501594248"/>
          <c:w val="7.9526230107312537E-2"/>
          <c:h val="0.2073747233208752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'Risk Factors'!$B$1</c:f>
              <c:strCache>
                <c:ptCount val="1"/>
                <c:pt idx="0">
                  <c:v>Unknown</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cat>
            <c:strRef>
              <c:f>'Risk Factors'!$A$2:$A$5</c:f>
              <c:strCache>
                <c:ptCount val="4"/>
                <c:pt idx="0">
                  <c:v>Victim: Previously attempted to leave</c:v>
                </c:pt>
                <c:pt idx="1">
                  <c:v>Perpetrator: Access to firearms</c:v>
                </c:pt>
                <c:pt idx="2">
                  <c:v>Perpetrator: Threatened to kill victim</c:v>
                </c:pt>
                <c:pt idx="3">
                  <c:v>Perpetrator: History of violence</c:v>
                </c:pt>
              </c:strCache>
            </c:strRef>
          </c:cat>
          <c:val>
            <c:numRef>
              <c:f>'Risk Factors'!$B$2:$B$5</c:f>
              <c:numCache>
                <c:formatCode>General</c:formatCode>
                <c:ptCount val="4"/>
                <c:pt idx="0">
                  <c:v>9</c:v>
                </c:pt>
                <c:pt idx="1">
                  <c:v>13</c:v>
                </c:pt>
                <c:pt idx="2">
                  <c:v>13</c:v>
                </c:pt>
                <c:pt idx="3">
                  <c:v>2</c:v>
                </c:pt>
              </c:numCache>
            </c:numRef>
          </c:val>
          <c:extLst>
            <c:ext xmlns:c16="http://schemas.microsoft.com/office/drawing/2014/chart" uri="{C3380CC4-5D6E-409C-BE32-E72D297353CC}">
              <c16:uniqueId val="{00000000-4E86-47DD-AB28-6AF2F5D6057B}"/>
            </c:ext>
          </c:extLst>
        </c:ser>
        <c:ser>
          <c:idx val="1"/>
          <c:order val="1"/>
          <c:tx>
            <c:strRef>
              <c:f>'Risk Factors'!$C$1</c:f>
              <c:strCache>
                <c:ptCount val="1"/>
                <c:pt idx="0">
                  <c:v>Yes</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cat>
            <c:strRef>
              <c:f>'Risk Factors'!$A$2:$A$5</c:f>
              <c:strCache>
                <c:ptCount val="4"/>
                <c:pt idx="0">
                  <c:v>Victim: Previously attempted to leave</c:v>
                </c:pt>
                <c:pt idx="1">
                  <c:v>Perpetrator: Access to firearms</c:v>
                </c:pt>
                <c:pt idx="2">
                  <c:v>Perpetrator: Threatened to kill victim</c:v>
                </c:pt>
                <c:pt idx="3">
                  <c:v>Perpetrator: History of violence</c:v>
                </c:pt>
              </c:strCache>
            </c:strRef>
          </c:cat>
          <c:val>
            <c:numRef>
              <c:f>'Risk Factors'!$C$2:$C$5</c:f>
              <c:numCache>
                <c:formatCode>General</c:formatCode>
                <c:ptCount val="4"/>
                <c:pt idx="0">
                  <c:v>7</c:v>
                </c:pt>
                <c:pt idx="1">
                  <c:v>3</c:v>
                </c:pt>
                <c:pt idx="2">
                  <c:v>3</c:v>
                </c:pt>
                <c:pt idx="3">
                  <c:v>14</c:v>
                </c:pt>
              </c:numCache>
            </c:numRef>
          </c:val>
          <c:extLst>
            <c:ext xmlns:c16="http://schemas.microsoft.com/office/drawing/2014/chart" uri="{C3380CC4-5D6E-409C-BE32-E72D297353CC}">
              <c16:uniqueId val="{00000001-4E86-47DD-AB28-6AF2F5D6057B}"/>
            </c:ext>
          </c:extLst>
        </c:ser>
        <c:dLbls>
          <c:showLegendKey val="0"/>
          <c:showVal val="0"/>
          <c:showCatName val="0"/>
          <c:showSerName val="0"/>
          <c:showPercent val="0"/>
          <c:showBubbleSize val="0"/>
        </c:dLbls>
        <c:gapWidth val="115"/>
        <c:overlap val="-20"/>
        <c:axId val="235867928"/>
        <c:axId val="235868320"/>
      </c:barChart>
      <c:catAx>
        <c:axId val="235867928"/>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35868320"/>
        <c:crosses val="autoZero"/>
        <c:auto val="1"/>
        <c:lblAlgn val="ctr"/>
        <c:lblOffset val="100"/>
        <c:noMultiLvlLbl val="0"/>
      </c:catAx>
      <c:valAx>
        <c:axId val="235868320"/>
        <c:scaling>
          <c:orientation val="minMax"/>
        </c:scaling>
        <c:delete val="0"/>
        <c:axPos val="b"/>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35867928"/>
        <c:crosses val="autoZero"/>
        <c:crossBetween val="between"/>
      </c:valAx>
      <c:spPr>
        <a:noFill/>
        <a:ln>
          <a:solidFill>
            <a:schemeClr val="bg1">
              <a:lumMod val="75000"/>
            </a:schemeClr>
          </a:solid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r>
              <a:rPr lang="en-US"/>
              <a:t>Did the victim have children?</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r"/>
      <c:layout>
        <c:manualLayout>
          <c:xMode val="edge"/>
          <c:yMode val="edge"/>
          <c:x val="0.68887269944731233"/>
          <c:y val="0.52342741501594248"/>
          <c:w val="7.9526230107312537E-2"/>
          <c:h val="0.2073747233208752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Sentencing!$B$1</c:f>
              <c:strCache>
                <c:ptCount val="1"/>
                <c:pt idx="0">
                  <c:v>Plea</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cat>
            <c:strRef>
              <c:f>Sentencing!$A$2:$A$10</c:f>
              <c:strCache>
                <c:ptCount val="9"/>
                <c:pt idx="0">
                  <c:v>Life w/out parole</c:v>
                </c:pt>
                <c:pt idx="1">
                  <c:v>Life   </c:v>
                </c:pt>
                <c:pt idx="2">
                  <c:v>50 to 59</c:v>
                </c:pt>
                <c:pt idx="3">
                  <c:v>40 to 49 years</c:v>
                </c:pt>
                <c:pt idx="4">
                  <c:v>30 to 39 years</c:v>
                </c:pt>
                <c:pt idx="5">
                  <c:v>20 to 29 years</c:v>
                </c:pt>
                <c:pt idx="6">
                  <c:v>Murder/Suicide</c:v>
                </c:pt>
                <c:pt idx="7">
                  <c:v>Dismissed*</c:v>
                </c:pt>
                <c:pt idx="8">
                  <c:v>No Billed^</c:v>
                </c:pt>
              </c:strCache>
            </c:strRef>
          </c:cat>
          <c:val>
            <c:numRef>
              <c:f>Sentencing!$B$2:$B$10</c:f>
              <c:numCache>
                <c:formatCode>General</c:formatCode>
                <c:ptCount val="9"/>
                <c:pt idx="0">
                  <c:v>1</c:v>
                </c:pt>
                <c:pt idx="1">
                  <c:v>1</c:v>
                </c:pt>
                <c:pt idx="2">
                  <c:v>1</c:v>
                </c:pt>
                <c:pt idx="3">
                  <c:v>3</c:v>
                </c:pt>
                <c:pt idx="4">
                  <c:v>1</c:v>
                </c:pt>
                <c:pt idx="5">
                  <c:v>2</c:v>
                </c:pt>
                <c:pt idx="6">
                  <c:v>0</c:v>
                </c:pt>
                <c:pt idx="7">
                  <c:v>0</c:v>
                </c:pt>
                <c:pt idx="8">
                  <c:v>0</c:v>
                </c:pt>
              </c:numCache>
            </c:numRef>
          </c:val>
          <c:extLst>
            <c:ext xmlns:c16="http://schemas.microsoft.com/office/drawing/2014/chart" uri="{C3380CC4-5D6E-409C-BE32-E72D297353CC}">
              <c16:uniqueId val="{00000000-A560-4CB5-B04C-84C892CF5792}"/>
            </c:ext>
          </c:extLst>
        </c:ser>
        <c:ser>
          <c:idx val="1"/>
          <c:order val="1"/>
          <c:tx>
            <c:strRef>
              <c:f>Sentencing!$C$1</c:f>
              <c:strCache>
                <c:ptCount val="1"/>
                <c:pt idx="0">
                  <c:v>Jury</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cat>
            <c:strRef>
              <c:f>Sentencing!$A$2:$A$10</c:f>
              <c:strCache>
                <c:ptCount val="9"/>
                <c:pt idx="0">
                  <c:v>Life w/out parole</c:v>
                </c:pt>
                <c:pt idx="1">
                  <c:v>Life   </c:v>
                </c:pt>
                <c:pt idx="2">
                  <c:v>50 to 59</c:v>
                </c:pt>
                <c:pt idx="3">
                  <c:v>40 to 49 years</c:v>
                </c:pt>
                <c:pt idx="4">
                  <c:v>30 to 39 years</c:v>
                </c:pt>
                <c:pt idx="5">
                  <c:v>20 to 29 years</c:v>
                </c:pt>
                <c:pt idx="6">
                  <c:v>Murder/Suicide</c:v>
                </c:pt>
                <c:pt idx="7">
                  <c:v>Dismissed*</c:v>
                </c:pt>
                <c:pt idx="8">
                  <c:v>No Billed^</c:v>
                </c:pt>
              </c:strCache>
            </c:strRef>
          </c:cat>
          <c:val>
            <c:numRef>
              <c:f>Sentencing!$C$2:$C$10</c:f>
              <c:numCache>
                <c:formatCode>General</c:formatCode>
                <c:ptCount val="9"/>
                <c:pt idx="0">
                  <c:v>0</c:v>
                </c:pt>
                <c:pt idx="1">
                  <c:v>0</c:v>
                </c:pt>
                <c:pt idx="2">
                  <c:v>1</c:v>
                </c:pt>
                <c:pt idx="3">
                  <c:v>0</c:v>
                </c:pt>
                <c:pt idx="4">
                  <c:v>0</c:v>
                </c:pt>
                <c:pt idx="5">
                  <c:v>3</c:v>
                </c:pt>
                <c:pt idx="6">
                  <c:v>0</c:v>
                </c:pt>
                <c:pt idx="7">
                  <c:v>0</c:v>
                </c:pt>
                <c:pt idx="8">
                  <c:v>0</c:v>
                </c:pt>
              </c:numCache>
            </c:numRef>
          </c:val>
          <c:extLst>
            <c:ext xmlns:c16="http://schemas.microsoft.com/office/drawing/2014/chart" uri="{C3380CC4-5D6E-409C-BE32-E72D297353CC}">
              <c16:uniqueId val="{00000001-A560-4CB5-B04C-84C892CF5792}"/>
            </c:ext>
          </c:extLst>
        </c:ser>
        <c:ser>
          <c:idx val="2"/>
          <c:order val="2"/>
          <c:tx>
            <c:strRef>
              <c:f>Sentencing!$D$1</c:f>
              <c:strCache>
                <c:ptCount val="1"/>
                <c:pt idx="0">
                  <c:v>No Sentence</c:v>
                </c:pt>
              </c:strCache>
            </c:strRef>
          </c:tx>
          <c:spPr>
            <a:solidFill>
              <a:srgbClr val="B61AA3"/>
            </a:soli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cat>
            <c:strRef>
              <c:f>Sentencing!$A$2:$A$10</c:f>
              <c:strCache>
                <c:ptCount val="9"/>
                <c:pt idx="0">
                  <c:v>Life w/out parole</c:v>
                </c:pt>
                <c:pt idx="1">
                  <c:v>Life   </c:v>
                </c:pt>
                <c:pt idx="2">
                  <c:v>50 to 59</c:v>
                </c:pt>
                <c:pt idx="3">
                  <c:v>40 to 49 years</c:v>
                </c:pt>
                <c:pt idx="4">
                  <c:v>30 to 39 years</c:v>
                </c:pt>
                <c:pt idx="5">
                  <c:v>20 to 29 years</c:v>
                </c:pt>
                <c:pt idx="6">
                  <c:v>Murder/Suicide</c:v>
                </c:pt>
                <c:pt idx="7">
                  <c:v>Dismissed*</c:v>
                </c:pt>
                <c:pt idx="8">
                  <c:v>No Billed^</c:v>
                </c:pt>
              </c:strCache>
            </c:strRef>
          </c:cat>
          <c:val>
            <c:numRef>
              <c:f>Sentencing!$D$2:$D$10</c:f>
              <c:numCache>
                <c:formatCode>General</c:formatCode>
                <c:ptCount val="9"/>
                <c:pt idx="0">
                  <c:v>0</c:v>
                </c:pt>
                <c:pt idx="1">
                  <c:v>0</c:v>
                </c:pt>
                <c:pt idx="2">
                  <c:v>0</c:v>
                </c:pt>
                <c:pt idx="3">
                  <c:v>0</c:v>
                </c:pt>
                <c:pt idx="4">
                  <c:v>0</c:v>
                </c:pt>
                <c:pt idx="5">
                  <c:v>0</c:v>
                </c:pt>
                <c:pt idx="6">
                  <c:v>2</c:v>
                </c:pt>
                <c:pt idx="7">
                  <c:v>1</c:v>
                </c:pt>
                <c:pt idx="8">
                  <c:v>1</c:v>
                </c:pt>
              </c:numCache>
            </c:numRef>
          </c:val>
          <c:extLst>
            <c:ext xmlns:c16="http://schemas.microsoft.com/office/drawing/2014/chart" uri="{C3380CC4-5D6E-409C-BE32-E72D297353CC}">
              <c16:uniqueId val="{00000002-A560-4CB5-B04C-84C892CF5792}"/>
            </c:ext>
          </c:extLst>
        </c:ser>
        <c:dLbls>
          <c:showLegendKey val="0"/>
          <c:showVal val="0"/>
          <c:showCatName val="0"/>
          <c:showSerName val="0"/>
          <c:showPercent val="0"/>
          <c:showBubbleSize val="0"/>
        </c:dLbls>
        <c:gapWidth val="150"/>
        <c:overlap val="100"/>
        <c:axId val="248117960"/>
        <c:axId val="180626000"/>
      </c:barChart>
      <c:catAx>
        <c:axId val="24811796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80626000"/>
        <c:crosses val="autoZero"/>
        <c:auto val="1"/>
        <c:lblAlgn val="ctr"/>
        <c:lblOffset val="100"/>
        <c:noMultiLvlLbl val="0"/>
      </c:catAx>
      <c:valAx>
        <c:axId val="180626000"/>
        <c:scaling>
          <c:orientation val="minMax"/>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tx1"/>
                    </a:solidFill>
                    <a:latin typeface="+mn-lt"/>
                    <a:ea typeface="+mn-ea"/>
                    <a:cs typeface="+mn-cs"/>
                  </a:defRPr>
                </a:pPr>
                <a:r>
                  <a:rPr lang="en-US"/>
                  <a:t># of Cases</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48117960"/>
        <c:crosses val="autoZero"/>
        <c:crossBetween val="between"/>
      </c:valAx>
      <c:spPr>
        <a:noFill/>
        <a:ln>
          <a:solidFill>
            <a:schemeClr val="bg1">
              <a:lumMod val="75000"/>
            </a:schemeClr>
          </a:solid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r>
              <a:rPr lang="en-US"/>
              <a:t>Place of Incident</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extLst>
              <c:ext xmlns:c16="http://schemas.microsoft.com/office/drawing/2014/chart" uri="{C3380CC4-5D6E-409C-BE32-E72D297353CC}">
                <c16:uniqueId val="{00000001-449C-4E4D-9A25-2D9675C5624F}"/>
              </c:ext>
            </c:extLst>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extLst>
              <c:ext xmlns:c16="http://schemas.microsoft.com/office/drawing/2014/chart" uri="{C3380CC4-5D6E-409C-BE32-E72D297353CC}">
                <c16:uniqueId val="{00000003-449C-4E4D-9A25-2D9675C5624F}"/>
              </c:ext>
            </c:extLst>
          </c:dPt>
          <c:dPt>
            <c:idx val="2"/>
            <c:bubble3D val="0"/>
            <c:spPr>
              <a:solidFill>
                <a:srgbClr val="B61AA3"/>
              </a:soli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extLst>
              <c:ext xmlns:c16="http://schemas.microsoft.com/office/drawing/2014/chart" uri="{C3380CC4-5D6E-409C-BE32-E72D297353CC}">
                <c16:uniqueId val="{00000005-449C-4E4D-9A25-2D9675C5624F}"/>
              </c:ext>
            </c:extLst>
          </c:dPt>
          <c:dPt>
            <c:idx val="3"/>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extLst>
              <c:ext xmlns:c16="http://schemas.microsoft.com/office/drawing/2014/chart" uri="{C3380CC4-5D6E-409C-BE32-E72D297353CC}">
                <c16:uniqueId val="{00000007-449C-4E4D-9A25-2D9675C5624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Crime!$A$29:$A$32</c:f>
              <c:strCache>
                <c:ptCount val="4"/>
                <c:pt idx="0">
                  <c:v>Shared Residence^</c:v>
                </c:pt>
                <c:pt idx="1">
                  <c:v>Victim's Residence</c:v>
                </c:pt>
                <c:pt idx="2">
                  <c:v>Perpetrator's Residence</c:v>
                </c:pt>
                <c:pt idx="3">
                  <c:v>Parking Lot</c:v>
                </c:pt>
              </c:strCache>
            </c:strRef>
          </c:cat>
          <c:val>
            <c:numRef>
              <c:f>Crime!$B$29:$B$32</c:f>
              <c:numCache>
                <c:formatCode>General</c:formatCode>
                <c:ptCount val="4"/>
                <c:pt idx="0">
                  <c:v>8</c:v>
                </c:pt>
                <c:pt idx="1">
                  <c:v>2</c:v>
                </c:pt>
                <c:pt idx="2">
                  <c:v>1</c:v>
                </c:pt>
                <c:pt idx="3">
                  <c:v>1</c:v>
                </c:pt>
              </c:numCache>
            </c:numRef>
          </c:val>
          <c:extLst>
            <c:ext xmlns:c16="http://schemas.microsoft.com/office/drawing/2014/chart" uri="{C3380CC4-5D6E-409C-BE32-E72D297353CC}">
              <c16:uniqueId val="{00000008-449C-4E4D-9A25-2D9675C5624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9645087796429139"/>
          <c:y val="0.2796869459064576"/>
          <c:w val="0.268605880736556"/>
          <c:h val="0.4179063834444821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r>
              <a:rPr lang="en-US"/>
              <a:t>Did the victim have children?</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r"/>
      <c:layout>
        <c:manualLayout>
          <c:xMode val="edge"/>
          <c:yMode val="edge"/>
          <c:x val="0.68887269944731233"/>
          <c:y val="0.52342741501594248"/>
          <c:w val="7.9526230107312537E-2"/>
          <c:h val="0.2073747233208752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r>
              <a:rPr lang="en-US"/>
              <a:t>Did the victim have children?</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r"/>
      <c:layout>
        <c:manualLayout>
          <c:xMode val="edge"/>
          <c:yMode val="edge"/>
          <c:x val="0.68887269944731233"/>
          <c:y val="0.52342741501594248"/>
          <c:w val="7.9526230107312537E-2"/>
          <c:h val="0.2073747233208752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r>
              <a:rPr lang="en-US"/>
              <a:t>Cause of Death</a:t>
            </a:r>
          </a:p>
        </c:rich>
      </c:tx>
      <c:layout>
        <c:manualLayout>
          <c:xMode val="edge"/>
          <c:yMode val="edge"/>
          <c:x val="0.33491586127242384"/>
          <c:y val="2.1577381855339309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r"/>
      <c:layout>
        <c:manualLayout>
          <c:xMode val="edge"/>
          <c:yMode val="edge"/>
          <c:x val="0.61119776694579797"/>
          <c:y val="0.20038780168765499"/>
          <c:w val="0.32001916427113303"/>
          <c:h val="0.7231331914129619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r>
              <a:rPr lang="en-US"/>
              <a:t>Place of Incident</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r"/>
      <c:layout>
        <c:manualLayout>
          <c:xMode val="edge"/>
          <c:yMode val="edge"/>
          <c:x val="0.69645087796429139"/>
          <c:y val="0.2796869459064576"/>
          <c:w val="0.268605880736556"/>
          <c:h val="0.4179063834444821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dk1"/>
                </a:solidFill>
                <a:effectLst>
                  <a:outerShdw blurRad="50800" dist="38100" dir="5400000" algn="t" rotWithShape="0">
                    <a:prstClr val="black">
                      <a:alpha val="40000"/>
                    </a:prstClr>
                  </a:outerShdw>
                </a:effectLst>
                <a:latin typeface="+mn-lt"/>
                <a:ea typeface="+mn-ea"/>
                <a:cs typeface="+mn-cs"/>
              </a:defRPr>
            </a:pPr>
            <a:r>
              <a:rPr lang="en-US" dirty="0">
                <a:solidFill>
                  <a:schemeClr val="tx1">
                    <a:lumMod val="95000"/>
                  </a:schemeClr>
                </a:solidFill>
              </a:rPr>
              <a:t>When did the murders occur?</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dk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'Time &amp; Day'!$B$1</c:f>
              <c:strCache>
                <c:ptCount val="1"/>
                <c:pt idx="0">
                  <c:v>Early/Morning (12am to 12 pm)</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cat>
            <c:strRef>
              <c:f>'Time &amp; Day'!$A$2:$A$8</c:f>
              <c:strCache>
                <c:ptCount val="7"/>
                <c:pt idx="0">
                  <c:v>Friday</c:v>
                </c:pt>
                <c:pt idx="1">
                  <c:v>Saturday</c:v>
                </c:pt>
                <c:pt idx="2">
                  <c:v>Sunday</c:v>
                </c:pt>
                <c:pt idx="3">
                  <c:v>Monday</c:v>
                </c:pt>
                <c:pt idx="4">
                  <c:v>Tuesday</c:v>
                </c:pt>
                <c:pt idx="5">
                  <c:v>Wednesday</c:v>
                </c:pt>
                <c:pt idx="6">
                  <c:v>Thursday</c:v>
                </c:pt>
              </c:strCache>
            </c:strRef>
          </c:cat>
          <c:val>
            <c:numRef>
              <c:f>'Time &amp; Day'!$B$2:$B$8</c:f>
              <c:numCache>
                <c:formatCode>General</c:formatCode>
                <c:ptCount val="7"/>
                <c:pt idx="0">
                  <c:v>3</c:v>
                </c:pt>
                <c:pt idx="1">
                  <c:v>2</c:v>
                </c:pt>
                <c:pt idx="2">
                  <c:v>4</c:v>
                </c:pt>
                <c:pt idx="3">
                  <c:v>4</c:v>
                </c:pt>
                <c:pt idx="4">
                  <c:v>0</c:v>
                </c:pt>
                <c:pt idx="5">
                  <c:v>0</c:v>
                </c:pt>
                <c:pt idx="6">
                  <c:v>0</c:v>
                </c:pt>
              </c:numCache>
            </c:numRef>
          </c:val>
          <c:extLst>
            <c:ext xmlns:c16="http://schemas.microsoft.com/office/drawing/2014/chart" uri="{C3380CC4-5D6E-409C-BE32-E72D297353CC}">
              <c16:uniqueId val="{00000000-A367-48E7-BCD2-F185CFCF2183}"/>
            </c:ext>
          </c:extLst>
        </c:ser>
        <c:ser>
          <c:idx val="1"/>
          <c:order val="1"/>
          <c:tx>
            <c:strRef>
              <c:f>'Time &amp; Day'!$C$1</c:f>
              <c:strCache>
                <c:ptCount val="1"/>
                <c:pt idx="0">
                  <c:v>Afternoon/Evening (12pm to 12am)</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cat>
            <c:strRef>
              <c:f>'Time &amp; Day'!$A$2:$A$8</c:f>
              <c:strCache>
                <c:ptCount val="7"/>
                <c:pt idx="0">
                  <c:v>Friday</c:v>
                </c:pt>
                <c:pt idx="1">
                  <c:v>Saturday</c:v>
                </c:pt>
                <c:pt idx="2">
                  <c:v>Sunday</c:v>
                </c:pt>
                <c:pt idx="3">
                  <c:v>Monday</c:v>
                </c:pt>
                <c:pt idx="4">
                  <c:v>Tuesday</c:v>
                </c:pt>
                <c:pt idx="5">
                  <c:v>Wednesday</c:v>
                </c:pt>
                <c:pt idx="6">
                  <c:v>Thursday</c:v>
                </c:pt>
              </c:strCache>
            </c:strRef>
          </c:cat>
          <c:val>
            <c:numRef>
              <c:f>'Time &amp; Day'!$C$2:$C$8</c:f>
              <c:numCache>
                <c:formatCode>General</c:formatCode>
                <c:ptCount val="7"/>
                <c:pt idx="0">
                  <c:v>0</c:v>
                </c:pt>
                <c:pt idx="1">
                  <c:v>1</c:v>
                </c:pt>
                <c:pt idx="2">
                  <c:v>1</c:v>
                </c:pt>
                <c:pt idx="3">
                  <c:v>0</c:v>
                </c:pt>
                <c:pt idx="4">
                  <c:v>0</c:v>
                </c:pt>
                <c:pt idx="5">
                  <c:v>1</c:v>
                </c:pt>
                <c:pt idx="6">
                  <c:v>0</c:v>
                </c:pt>
              </c:numCache>
            </c:numRef>
          </c:val>
          <c:extLst>
            <c:ext xmlns:c16="http://schemas.microsoft.com/office/drawing/2014/chart" uri="{C3380CC4-5D6E-409C-BE32-E72D297353CC}">
              <c16:uniqueId val="{00000001-A367-48E7-BCD2-F185CFCF2183}"/>
            </c:ext>
          </c:extLst>
        </c:ser>
        <c:dLbls>
          <c:showLegendKey val="0"/>
          <c:showVal val="0"/>
          <c:showCatName val="0"/>
          <c:showSerName val="0"/>
          <c:showPercent val="0"/>
          <c:showBubbleSize val="0"/>
        </c:dLbls>
        <c:gapWidth val="100"/>
        <c:overlap val="-24"/>
        <c:axId val="301660816"/>
        <c:axId val="301661208"/>
      </c:barChart>
      <c:catAx>
        <c:axId val="30166081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01661208"/>
        <c:crosses val="autoZero"/>
        <c:auto val="1"/>
        <c:lblAlgn val="ctr"/>
        <c:lblOffset val="100"/>
        <c:noMultiLvlLbl val="0"/>
      </c:catAx>
      <c:valAx>
        <c:axId val="301661208"/>
        <c:scaling>
          <c:orientation val="minMax"/>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dk1"/>
                    </a:solidFill>
                    <a:latin typeface="+mn-lt"/>
                    <a:ea typeface="+mn-ea"/>
                    <a:cs typeface="+mn-cs"/>
                  </a:defRPr>
                </a:pPr>
                <a:r>
                  <a:rPr lang="en-US"/>
                  <a:t># of Murders</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301660816"/>
        <c:crosses val="autoZero"/>
        <c:crossBetween val="between"/>
        <c:majorUnit val="1"/>
      </c:valAx>
      <c:spPr>
        <a:noFill/>
        <a:ln>
          <a:solidFill>
            <a:schemeClr val="bg1">
              <a:lumMod val="75000"/>
            </a:schemeClr>
          </a:solidFill>
        </a:ln>
        <a:effectLst/>
      </c:spPr>
    </c:plotArea>
    <c:legend>
      <c:legendPos val="t"/>
      <c:layout>
        <c:manualLayout>
          <c:xMode val="edge"/>
          <c:yMode val="edge"/>
          <c:x val="0.23056929690706279"/>
          <c:y val="0.13036540471525596"/>
          <c:w val="0.55773452262037126"/>
          <c:h val="5.832351662627447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dk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r>
              <a:rPr lang="en-US"/>
              <a:t>Cause of Death</a:t>
            </a:r>
          </a:p>
        </c:rich>
      </c:tx>
      <c:layout>
        <c:manualLayout>
          <c:xMode val="edge"/>
          <c:yMode val="edge"/>
          <c:x val="0.33491586127242384"/>
          <c:y val="2.1577381855339309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r"/>
      <c:layout>
        <c:manualLayout>
          <c:xMode val="edge"/>
          <c:yMode val="edge"/>
          <c:x val="0.61119776694579797"/>
          <c:y val="0.20038780168765499"/>
          <c:w val="0.32001916427113303"/>
          <c:h val="0.7231331914129619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r>
              <a:rPr lang="en-US"/>
              <a:t>Place of Incident</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r"/>
      <c:layout>
        <c:manualLayout>
          <c:xMode val="edge"/>
          <c:yMode val="edge"/>
          <c:x val="0.69645087796429139"/>
          <c:y val="0.2796869459064576"/>
          <c:w val="0.268605880736556"/>
          <c:h val="0.4179063834444821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r>
              <a:rPr lang="en-US"/>
              <a:t>Race/Ethnicity</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'Race Ethnicity'!$B$1</c:f>
              <c:strCache>
                <c:ptCount val="1"/>
                <c:pt idx="0">
                  <c:v>Victim</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cat>
            <c:strRef>
              <c:f>'Race Ethnicity'!$A$2:$A$4</c:f>
              <c:strCache>
                <c:ptCount val="3"/>
                <c:pt idx="0">
                  <c:v>African American</c:v>
                </c:pt>
                <c:pt idx="1">
                  <c:v>White Hispanic</c:v>
                </c:pt>
                <c:pt idx="2">
                  <c:v>White Non-Hispanic</c:v>
                </c:pt>
              </c:strCache>
            </c:strRef>
          </c:cat>
          <c:val>
            <c:numRef>
              <c:f>'Race Ethnicity'!$B$2:$B$4</c:f>
              <c:numCache>
                <c:formatCode>General</c:formatCode>
                <c:ptCount val="3"/>
                <c:pt idx="0">
                  <c:v>9</c:v>
                </c:pt>
                <c:pt idx="1">
                  <c:v>5</c:v>
                </c:pt>
                <c:pt idx="2">
                  <c:v>3</c:v>
                </c:pt>
              </c:numCache>
            </c:numRef>
          </c:val>
          <c:extLst>
            <c:ext xmlns:c16="http://schemas.microsoft.com/office/drawing/2014/chart" uri="{C3380CC4-5D6E-409C-BE32-E72D297353CC}">
              <c16:uniqueId val="{00000000-6050-4562-ACF3-33BC8E70FC8D}"/>
            </c:ext>
          </c:extLst>
        </c:ser>
        <c:ser>
          <c:idx val="1"/>
          <c:order val="1"/>
          <c:tx>
            <c:strRef>
              <c:f>'Race Ethnicity'!$C$1</c:f>
              <c:strCache>
                <c:ptCount val="1"/>
                <c:pt idx="0">
                  <c:v>Perpetrator</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cat>
            <c:strRef>
              <c:f>'Race Ethnicity'!$A$2:$A$4</c:f>
              <c:strCache>
                <c:ptCount val="3"/>
                <c:pt idx="0">
                  <c:v>African American</c:v>
                </c:pt>
                <c:pt idx="1">
                  <c:v>White Hispanic</c:v>
                </c:pt>
                <c:pt idx="2">
                  <c:v>White Non-Hispanic</c:v>
                </c:pt>
              </c:strCache>
            </c:strRef>
          </c:cat>
          <c:val>
            <c:numRef>
              <c:f>'Race Ethnicity'!$C$2:$C$4</c:f>
              <c:numCache>
                <c:formatCode>General</c:formatCode>
                <c:ptCount val="3"/>
                <c:pt idx="0">
                  <c:v>8</c:v>
                </c:pt>
                <c:pt idx="1">
                  <c:v>7</c:v>
                </c:pt>
                <c:pt idx="2">
                  <c:v>2</c:v>
                </c:pt>
              </c:numCache>
            </c:numRef>
          </c:val>
          <c:extLst>
            <c:ext xmlns:c16="http://schemas.microsoft.com/office/drawing/2014/chart" uri="{C3380CC4-5D6E-409C-BE32-E72D297353CC}">
              <c16:uniqueId val="{00000001-6050-4562-ACF3-33BC8E70FC8D}"/>
            </c:ext>
          </c:extLst>
        </c:ser>
        <c:dLbls>
          <c:showLegendKey val="0"/>
          <c:showVal val="0"/>
          <c:showCatName val="0"/>
          <c:showSerName val="0"/>
          <c:showPercent val="0"/>
          <c:showBubbleSize val="0"/>
        </c:dLbls>
        <c:gapWidth val="100"/>
        <c:overlap val="-24"/>
        <c:axId val="459770064"/>
        <c:axId val="459770456"/>
      </c:barChart>
      <c:catAx>
        <c:axId val="45977006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59770456"/>
        <c:crosses val="autoZero"/>
        <c:auto val="1"/>
        <c:lblAlgn val="ctr"/>
        <c:lblOffset val="100"/>
        <c:noMultiLvlLbl val="0"/>
      </c:catAx>
      <c:valAx>
        <c:axId val="459770456"/>
        <c:scaling>
          <c:orientation val="minMax"/>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tx1"/>
                    </a:solidFill>
                    <a:latin typeface="+mn-lt"/>
                    <a:ea typeface="+mn-ea"/>
                    <a:cs typeface="+mn-cs"/>
                  </a:defRPr>
                </a:pPr>
                <a:r>
                  <a:rPr lang="en-US"/>
                  <a:t># of individuals</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59770064"/>
        <c:crosses val="autoZero"/>
        <c:crossBetween val="between"/>
      </c:valAx>
      <c:spPr>
        <a:noFill/>
        <a:ln>
          <a:solidFill>
            <a:schemeClr val="bg1">
              <a:lumMod val="75000"/>
            </a:schemeClr>
          </a:solid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2.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3.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4.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5.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6.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7.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8.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9.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0.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E5CDC4-4AE8-4A0A-9253-3E1266251CC9}" type="datetimeFigureOut">
              <a:rPr lang="en-US" smtClean="0"/>
              <a:t>4/11/2022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29F90D-9160-4AEB-8AC1-AD62C80C3779}" type="slidenum">
              <a:rPr lang="en-US" smtClean="0"/>
              <a:t>‹#›</a:t>
            </a:fld>
            <a:endParaRPr lang="en-US"/>
          </a:p>
        </p:txBody>
      </p:sp>
    </p:spTree>
    <p:extLst>
      <p:ext uri="{BB962C8B-B14F-4D97-AF65-F5344CB8AC3E}">
        <p14:creationId xmlns:p14="http://schemas.microsoft.com/office/powerpoint/2010/main" val="204160738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4/11/2022</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3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 Id="rId5" Type="http://schemas.openxmlformats.org/officeDocument/2006/relationships/chart" Target="../charts/chart10.xml"/><Relationship Id="rId4" Type="http://schemas.openxmlformats.org/officeDocument/2006/relationships/chart" Target="../charts/chart9.xml"/></Relationships>
</file>

<file path=ppt/slides/_rels/slide3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 Id="rId5" Type="http://schemas.openxmlformats.org/officeDocument/2006/relationships/chart" Target="../charts/chart14.xml"/><Relationship Id="rId4" Type="http://schemas.openxmlformats.org/officeDocument/2006/relationships/chart" Target="../charts/chart13.xml"/></Relationships>
</file>

<file path=ppt/slides/_rels/slide3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7.xml"/><Relationship Id="rId4" Type="http://schemas.openxmlformats.org/officeDocument/2006/relationships/chart" Target="../charts/char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7.xml"/><Relationship Id="rId5" Type="http://schemas.openxmlformats.org/officeDocument/2006/relationships/chart" Target="../charts/chart21.xml"/><Relationship Id="rId4" Type="http://schemas.openxmlformats.org/officeDocument/2006/relationships/chart" Target="../charts/chart20.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vimeo.com/1514744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What we have learned from our adult violent death review team </a:t>
            </a:r>
          </a:p>
        </p:txBody>
      </p:sp>
      <p:sp>
        <p:nvSpPr>
          <p:cNvPr id="3" name="Subtitle 2"/>
          <p:cNvSpPr>
            <a:spLocks noGrp="1"/>
          </p:cNvSpPr>
          <p:nvPr>
            <p:ph type="subTitle" idx="1"/>
          </p:nvPr>
        </p:nvSpPr>
        <p:spPr/>
        <p:txBody>
          <a:bodyPr>
            <a:normAutofit lnSpcReduction="10000"/>
          </a:bodyPr>
          <a:lstStyle/>
          <a:p>
            <a:endParaRPr lang="en-US" dirty="0"/>
          </a:p>
          <a:p>
            <a:r>
              <a:rPr lang="en-US" dirty="0"/>
              <a:t>Amy Smith, Deputy Director</a:t>
            </a:r>
          </a:p>
          <a:p>
            <a:r>
              <a:rPr lang="en-US" dirty="0"/>
              <a:t>Harris County Domestic Violence Coordinating Council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3243" y="5491163"/>
            <a:ext cx="1445514" cy="1066800"/>
          </a:xfrm>
          <a:prstGeom prst="rect">
            <a:avLst/>
          </a:prstGeom>
        </p:spPr>
      </p:pic>
    </p:spTree>
    <p:extLst>
      <p:ext uri="{BB962C8B-B14F-4D97-AF65-F5344CB8AC3E}">
        <p14:creationId xmlns:p14="http://schemas.microsoft.com/office/powerpoint/2010/main" val="3019765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Information and records acquired by a review Team in the exercise of its purpose and duties under this chapter are confidential and exempt from disclosure under the open records law, Chapter 552, Government Code, and may only be disclosed as necessary to carry out the review team’s purpose and Duties.</a:t>
            </a:r>
          </a:p>
        </p:txBody>
      </p:sp>
      <p:sp>
        <p:nvSpPr>
          <p:cNvPr id="3" name="Text Placeholder 2"/>
          <p:cNvSpPr>
            <a:spLocks noGrp="1"/>
          </p:cNvSpPr>
          <p:nvPr>
            <p:ph type="body" sz="half" idx="2"/>
          </p:nvPr>
        </p:nvSpPr>
        <p:spPr/>
        <p:txBody>
          <a:bodyPr/>
          <a:lstStyle/>
          <a:p>
            <a:r>
              <a:rPr lang="en-US" dirty="0"/>
              <a:t>Chapter 672.009 Texas Health and Safety Code </a:t>
            </a:r>
          </a:p>
        </p:txBody>
      </p:sp>
    </p:spTree>
    <p:extLst>
      <p:ext uri="{BB962C8B-B14F-4D97-AF65-F5344CB8AC3E}">
        <p14:creationId xmlns:p14="http://schemas.microsoft.com/office/powerpoint/2010/main" val="1959954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 A member of a review team may not disclose any information that is confidential under this section.</a:t>
            </a:r>
            <a:br>
              <a:rPr lang="en-US" dirty="0"/>
            </a:br>
            <a:r>
              <a:rPr lang="en-US" dirty="0"/>
              <a:t>(d) a person commits an offense if the person discloses information made confidential by this section. An offense under this section is a class A Misdemeanor </a:t>
            </a:r>
          </a:p>
        </p:txBody>
      </p:sp>
      <p:sp>
        <p:nvSpPr>
          <p:cNvPr id="3" name="Text Placeholder 2"/>
          <p:cNvSpPr>
            <a:spLocks noGrp="1"/>
          </p:cNvSpPr>
          <p:nvPr>
            <p:ph type="body" sz="half" idx="2"/>
          </p:nvPr>
        </p:nvSpPr>
        <p:spPr/>
        <p:txBody>
          <a:bodyPr/>
          <a:lstStyle/>
          <a:p>
            <a:r>
              <a:rPr lang="en-US" dirty="0"/>
              <a:t>Chapter 672.009  Texas Health and Safety Code</a:t>
            </a:r>
          </a:p>
        </p:txBody>
      </p:sp>
    </p:spTree>
    <p:extLst>
      <p:ext uri="{BB962C8B-B14F-4D97-AF65-F5344CB8AC3E}">
        <p14:creationId xmlns:p14="http://schemas.microsoft.com/office/powerpoint/2010/main" val="1966423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2400" dirty="0"/>
              <a:t>Harris County AVDRT Sign- in Sheet </a:t>
            </a:r>
          </a:p>
        </p:txBody>
      </p:sp>
      <p:sp>
        <p:nvSpPr>
          <p:cNvPr id="11" name="Content Placeholder 10"/>
          <p:cNvSpPr>
            <a:spLocks noGrp="1"/>
          </p:cNvSpPr>
          <p:nvPr>
            <p:ph idx="1"/>
          </p:nvPr>
        </p:nvSpPr>
        <p:spPr/>
        <p:txBody>
          <a:bodyPr/>
          <a:lstStyle/>
          <a:p>
            <a:pPr marL="0" indent="0">
              <a:buNone/>
            </a:pPr>
            <a:r>
              <a:rPr lang="en-US" b="1" i="1" dirty="0">
                <a:effectLst/>
              </a:rPr>
              <a:t>Team reviews are closed to the public and not subject to the open meetings law.  In no case should any team member or meeting attendee disclose any information regarding team decisions outside the team, other than pursuant to team confidentiality guidelines.</a:t>
            </a:r>
            <a:endParaRPr lang="en-US" dirty="0">
              <a:effectLst/>
            </a:endParaRPr>
          </a:p>
          <a:p>
            <a:pPr marL="0" indent="0">
              <a:buNone/>
            </a:pPr>
            <a:endParaRPr lang="en-US" dirty="0">
              <a:effectLst/>
            </a:endParaRPr>
          </a:p>
          <a:p>
            <a:pPr marL="0" indent="0">
              <a:buNone/>
            </a:pPr>
            <a:r>
              <a:rPr lang="en-US" b="1" i="1" dirty="0">
                <a:effectLst/>
              </a:rPr>
              <a:t>The undersigned agree to abide by the terms of this confidentiality agreement.</a:t>
            </a:r>
            <a:endParaRPr lang="en-US" dirty="0">
              <a:effectLst/>
            </a:endParaRPr>
          </a:p>
          <a:p>
            <a:endParaRPr lang="en-US" dirty="0"/>
          </a:p>
        </p:txBody>
      </p:sp>
    </p:spTree>
    <p:extLst>
      <p:ext uri="{BB962C8B-B14F-4D97-AF65-F5344CB8AC3E}">
        <p14:creationId xmlns:p14="http://schemas.microsoft.com/office/powerpoint/2010/main" val="460352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536028"/>
            <a:ext cx="9001462" cy="1282262"/>
          </a:xfrm>
        </p:spPr>
        <p:txBody>
          <a:bodyPr>
            <a:normAutofit/>
          </a:bodyPr>
          <a:lstStyle/>
          <a:p>
            <a:r>
              <a:rPr lang="en-US" u="sng" dirty="0"/>
              <a:t>How to get Started </a:t>
            </a:r>
          </a:p>
        </p:txBody>
      </p:sp>
      <p:sp>
        <p:nvSpPr>
          <p:cNvPr id="3" name="Subtitle 2"/>
          <p:cNvSpPr>
            <a:spLocks noGrp="1"/>
          </p:cNvSpPr>
          <p:nvPr>
            <p:ph type="subTitle" idx="1"/>
          </p:nvPr>
        </p:nvSpPr>
        <p:spPr>
          <a:xfrm>
            <a:off x="1595269" y="1954924"/>
            <a:ext cx="9001462" cy="3302876"/>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Review the Statute</a:t>
            </a:r>
          </a:p>
          <a:p>
            <a:pPr marL="342900" indent="-342900">
              <a:buFont typeface="Arial" panose="020B0604020202020204" pitchFamily="34" charset="0"/>
              <a:buChar char="•"/>
            </a:pPr>
            <a:r>
              <a:rPr lang="en-US" dirty="0"/>
              <a:t>Commissioner Court Designation?</a:t>
            </a:r>
          </a:p>
          <a:p>
            <a:pPr marL="342900" indent="-342900">
              <a:buFont typeface="Arial" panose="020B0604020202020204" pitchFamily="34" charset="0"/>
              <a:buChar char="•"/>
            </a:pPr>
            <a:r>
              <a:rPr lang="en-US" dirty="0"/>
              <a:t> Define the team’s goals, purposes, and philosophies</a:t>
            </a:r>
          </a:p>
          <a:p>
            <a:pPr marL="342900" indent="-342900">
              <a:buFont typeface="Arial" panose="020B0604020202020204" pitchFamily="34" charset="0"/>
              <a:buChar char="•"/>
            </a:pPr>
            <a:r>
              <a:rPr lang="en-US" dirty="0"/>
              <a:t>Identify Key Players- D.A., Chief of Police, Sheriff, </a:t>
            </a:r>
            <a:r>
              <a:rPr lang="en-US" dirty="0" err="1"/>
              <a:t>etc</a:t>
            </a:r>
            <a:endParaRPr lang="en-US" dirty="0"/>
          </a:p>
        </p:txBody>
      </p:sp>
    </p:spTree>
    <p:extLst>
      <p:ext uri="{BB962C8B-B14F-4D97-AF65-F5344CB8AC3E}">
        <p14:creationId xmlns:p14="http://schemas.microsoft.com/office/powerpoint/2010/main" val="3181631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493986"/>
            <a:ext cx="10353761" cy="987973"/>
          </a:xfrm>
          <a:solidFill>
            <a:schemeClr val="bg2">
              <a:lumMod val="25000"/>
              <a:lumOff val="75000"/>
            </a:schemeClr>
          </a:solidFill>
        </p:spPr>
        <p:txBody>
          <a:bodyPr>
            <a:normAutofit fontScale="90000"/>
          </a:bodyPr>
          <a:lstStyle/>
          <a:p>
            <a:pPr algn="ctr"/>
            <a:r>
              <a:rPr lang="en-US" sz="4000" cap="none" dirty="0">
                <a:solidFill>
                  <a:schemeClr val="bg2">
                    <a:lumMod val="75000"/>
                  </a:schemeClr>
                </a:solidFill>
              </a:rPr>
              <a:t>Who Can Be Or Should Be on the Team?</a:t>
            </a:r>
          </a:p>
        </p:txBody>
      </p:sp>
      <p:sp>
        <p:nvSpPr>
          <p:cNvPr id="4" name="Rectangle 3"/>
          <p:cNvSpPr/>
          <p:nvPr/>
        </p:nvSpPr>
        <p:spPr>
          <a:xfrm>
            <a:off x="1905000" y="1600201"/>
            <a:ext cx="8610600" cy="4247317"/>
          </a:xfrm>
          <a:prstGeom prst="rect">
            <a:avLst/>
          </a:prstGeom>
        </p:spPr>
        <p:txBody>
          <a:bodyPr wrap="square">
            <a:spAutoFit/>
          </a:bodyPr>
          <a:lstStyle/>
          <a:p>
            <a:pPr marL="285750" lvl="0" indent="-285750">
              <a:buFont typeface="Arial" panose="020B0604020202020204" pitchFamily="34" charset="0"/>
              <a:buChar char="•"/>
            </a:pPr>
            <a:r>
              <a:rPr lang="en-US" dirty="0"/>
              <a:t>District Attorney’s Office </a:t>
            </a:r>
          </a:p>
          <a:p>
            <a:pPr marL="285750" lvl="0" indent="-285750">
              <a:buFont typeface="Arial" panose="020B0604020202020204" pitchFamily="34" charset="0"/>
              <a:buChar char="•"/>
            </a:pPr>
            <a:r>
              <a:rPr lang="en-US" dirty="0"/>
              <a:t>Victim Witness Advocate/District Attorney’s Office</a:t>
            </a:r>
          </a:p>
          <a:p>
            <a:pPr marL="285750" lvl="0" indent="-285750">
              <a:buFont typeface="Arial" panose="020B0604020202020204" pitchFamily="34" charset="0"/>
              <a:buChar char="•"/>
            </a:pPr>
            <a:r>
              <a:rPr lang="en-US" dirty="0"/>
              <a:t>Medical Examiner</a:t>
            </a:r>
          </a:p>
          <a:p>
            <a:pPr marL="285750" lvl="0" indent="-285750">
              <a:buFont typeface="Arial" panose="020B0604020202020204" pitchFamily="34" charset="0"/>
              <a:buChar char="•"/>
            </a:pPr>
            <a:r>
              <a:rPr lang="en-US" dirty="0"/>
              <a:t>Medical Forensic Professional</a:t>
            </a:r>
          </a:p>
          <a:p>
            <a:pPr marL="285750" lvl="0" indent="-285750">
              <a:buFont typeface="Arial" panose="020B0604020202020204" pitchFamily="34" charset="0"/>
              <a:buChar char="•"/>
            </a:pPr>
            <a:r>
              <a:rPr lang="en-US" dirty="0"/>
              <a:t>Pathologist</a:t>
            </a:r>
          </a:p>
          <a:p>
            <a:pPr marL="285750" lvl="0" indent="-285750">
              <a:buFont typeface="Arial" panose="020B0604020202020204" pitchFamily="34" charset="0"/>
              <a:buChar char="•"/>
            </a:pPr>
            <a:r>
              <a:rPr lang="en-US" dirty="0"/>
              <a:t>Psychiatrist Or Ph.D. Psychologist</a:t>
            </a:r>
          </a:p>
          <a:p>
            <a:pPr marL="285750" lvl="0" indent="-285750">
              <a:buFont typeface="Arial" panose="020B0604020202020204" pitchFamily="34" charset="0"/>
              <a:buChar char="•"/>
            </a:pPr>
            <a:r>
              <a:rPr lang="en-US" dirty="0"/>
              <a:t>TDPRS/CPS</a:t>
            </a:r>
          </a:p>
          <a:p>
            <a:pPr marL="285750" lvl="0" indent="-285750">
              <a:buFont typeface="Arial" panose="020B0604020202020204" pitchFamily="34" charset="0"/>
              <a:buChar char="•"/>
            </a:pPr>
            <a:r>
              <a:rPr lang="en-US" dirty="0"/>
              <a:t>TDPRS/APS</a:t>
            </a:r>
          </a:p>
          <a:p>
            <a:pPr marL="285750" lvl="0" indent="-285750">
              <a:buFont typeface="Arial" panose="020B0604020202020204" pitchFamily="34" charset="0"/>
              <a:buChar char="•"/>
            </a:pPr>
            <a:r>
              <a:rPr lang="en-US" dirty="0"/>
              <a:t>Local Law Enforcement</a:t>
            </a:r>
          </a:p>
          <a:p>
            <a:pPr marL="285750" lvl="0" indent="-285750">
              <a:buFont typeface="Arial" panose="020B0604020202020204" pitchFamily="34" charset="0"/>
              <a:buChar char="•"/>
            </a:pPr>
            <a:r>
              <a:rPr lang="en-US" dirty="0"/>
              <a:t>Community Supervision And Corrections Department </a:t>
            </a:r>
          </a:p>
          <a:p>
            <a:pPr marL="285750" lvl="0" indent="-285750">
              <a:buFont typeface="Arial" panose="020B0604020202020204" pitchFamily="34" charset="0"/>
              <a:buChar char="•"/>
            </a:pPr>
            <a:r>
              <a:rPr lang="en-US" dirty="0"/>
              <a:t>Public Health Officer</a:t>
            </a:r>
          </a:p>
          <a:p>
            <a:pPr marL="285750" lvl="0" indent="-285750">
              <a:buFont typeface="Arial" panose="020B0604020202020204" pitchFamily="34" charset="0"/>
              <a:buChar char="•"/>
            </a:pPr>
            <a:r>
              <a:rPr lang="en-US" dirty="0"/>
              <a:t>EMS Personnel</a:t>
            </a:r>
          </a:p>
          <a:p>
            <a:pPr marL="285750" lvl="0" indent="-285750">
              <a:buFont typeface="Arial" panose="020B0604020202020204" pitchFamily="34" charset="0"/>
              <a:buChar char="•"/>
            </a:pPr>
            <a:r>
              <a:rPr lang="en-US" dirty="0"/>
              <a:t>Family Violence Center Representative</a:t>
            </a:r>
          </a:p>
          <a:p>
            <a:pPr marL="285750" lvl="0" indent="-285750">
              <a:buFont typeface="Arial" panose="020B0604020202020204" pitchFamily="34" charset="0"/>
              <a:buChar char="•"/>
            </a:pPr>
            <a:r>
              <a:rPr lang="en-US" dirty="0"/>
              <a:t>Domestic Abuse Survivor</a:t>
            </a:r>
          </a:p>
          <a:p>
            <a:pPr marL="285750" lvl="0" indent="-285750">
              <a:buFont typeface="Arial" panose="020B0604020202020204" pitchFamily="34" charset="0"/>
              <a:buChar char="•"/>
            </a:pPr>
            <a:r>
              <a:rPr lang="en-US" dirty="0"/>
              <a:t>Representative From County-based Battering Intervention Program</a:t>
            </a:r>
          </a:p>
        </p:txBody>
      </p:sp>
    </p:spTree>
    <p:extLst>
      <p:ext uri="{BB962C8B-B14F-4D97-AF65-F5344CB8AC3E}">
        <p14:creationId xmlns:p14="http://schemas.microsoft.com/office/powerpoint/2010/main" val="3414182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1140043"/>
          </a:xfrm>
        </p:spPr>
        <p:txBody>
          <a:bodyPr/>
          <a:lstStyle/>
          <a:p>
            <a:r>
              <a:rPr lang="en-US" u="sng" dirty="0"/>
              <a:t>To Do List…</a:t>
            </a:r>
          </a:p>
        </p:txBody>
      </p:sp>
      <p:sp>
        <p:nvSpPr>
          <p:cNvPr id="3" name="Text Placeholder 2"/>
          <p:cNvSpPr>
            <a:spLocks noGrp="1"/>
          </p:cNvSpPr>
          <p:nvPr>
            <p:ph type="body" idx="1"/>
          </p:nvPr>
        </p:nvSpPr>
        <p:spPr>
          <a:xfrm>
            <a:off x="1229244" y="1975946"/>
            <a:ext cx="9733512" cy="3126280"/>
          </a:xfrm>
        </p:spPr>
        <p:txBody>
          <a:bodyPr>
            <a:normAutofit fontScale="92500" lnSpcReduction="10000"/>
          </a:bodyPr>
          <a:lstStyle/>
          <a:p>
            <a:pPr marL="342900" indent="-342900">
              <a:buFont typeface="Arial" panose="020B0604020202020204" pitchFamily="34" charset="0"/>
              <a:buChar char="•"/>
            </a:pPr>
            <a:r>
              <a:rPr lang="en-US" dirty="0"/>
              <a:t>Develop confidentiality agreements for both individuals and agencies</a:t>
            </a:r>
          </a:p>
          <a:p>
            <a:pPr marL="342900" indent="-342900">
              <a:buFont typeface="Arial" panose="020B0604020202020204" pitchFamily="34" charset="0"/>
              <a:buChar char="•"/>
            </a:pPr>
            <a:r>
              <a:rPr lang="en-US" dirty="0"/>
              <a:t>Decide how cases will be generated- how will the team identify relevant cases and what will the selection criteria include.</a:t>
            </a:r>
          </a:p>
          <a:p>
            <a:pPr marL="342900" indent="-342900">
              <a:buFont typeface="Arial" panose="020B0604020202020204" pitchFamily="34" charset="0"/>
              <a:buChar char="•"/>
            </a:pPr>
            <a:r>
              <a:rPr lang="en-US" dirty="0"/>
              <a:t>Decide how the team will house documents,  who will send out meeting notices and generate reports</a:t>
            </a:r>
          </a:p>
          <a:p>
            <a:pPr marL="342900" indent="-342900">
              <a:buFont typeface="Arial" panose="020B0604020202020204" pitchFamily="34" charset="0"/>
              <a:buChar char="•"/>
            </a:pPr>
            <a:r>
              <a:rPr lang="en-US" dirty="0"/>
              <a:t>Establish a meeting schedule that allows for maximum participation- How often will the team meet? How long will the meetings last?</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462158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7"/>
            <a:ext cx="9733512" cy="1308208"/>
          </a:xfrm>
        </p:spPr>
        <p:txBody>
          <a:bodyPr/>
          <a:lstStyle/>
          <a:p>
            <a:r>
              <a:rPr lang="en-US" u="sng" dirty="0"/>
              <a:t>Develop Protocols</a:t>
            </a:r>
          </a:p>
        </p:txBody>
      </p:sp>
      <p:sp>
        <p:nvSpPr>
          <p:cNvPr id="3" name="Text Placeholder 2"/>
          <p:cNvSpPr>
            <a:spLocks noGrp="1"/>
          </p:cNvSpPr>
          <p:nvPr>
            <p:ph type="body" idx="1"/>
          </p:nvPr>
        </p:nvSpPr>
        <p:spPr>
          <a:xfrm>
            <a:off x="1229244" y="2288245"/>
            <a:ext cx="9733512" cy="4007452"/>
          </a:xfrm>
        </p:spPr>
        <p:txBody>
          <a:bodyPr/>
          <a:lstStyle/>
          <a:p>
            <a:pPr marL="342900" indent="-342900">
              <a:buFont typeface="Arial" panose="020B0604020202020204" pitchFamily="34" charset="0"/>
              <a:buChar char="•"/>
            </a:pPr>
            <a:r>
              <a:rPr lang="en-US" dirty="0"/>
              <a:t>What will the team review, including the scope and types of cases- disposed/closed cases, intimate partner homicides, murder/suicide, etc.</a:t>
            </a:r>
          </a:p>
          <a:p>
            <a:pPr marL="342900" indent="-342900">
              <a:buFont typeface="Arial" panose="020B0604020202020204" pitchFamily="34" charset="0"/>
              <a:buChar char="•"/>
            </a:pPr>
            <a:r>
              <a:rPr lang="en-US" dirty="0"/>
              <a:t>Approximately how many cases will be reviewed in a year.</a:t>
            </a:r>
          </a:p>
          <a:p>
            <a:pPr marL="342900" indent="-342900">
              <a:buFont typeface="Arial" panose="020B0604020202020204" pitchFamily="34" charset="0"/>
              <a:buChar char="•"/>
            </a:pPr>
            <a:r>
              <a:rPr lang="en-US" dirty="0"/>
              <a:t>How detailed will the reviews be- review for aggregate data or more in-depth reviews?</a:t>
            </a:r>
          </a:p>
          <a:p>
            <a:endParaRPr lang="en-US" dirty="0"/>
          </a:p>
        </p:txBody>
      </p:sp>
    </p:spTree>
    <p:extLst>
      <p:ext uri="{BB962C8B-B14F-4D97-AF65-F5344CB8AC3E}">
        <p14:creationId xmlns:p14="http://schemas.microsoft.com/office/powerpoint/2010/main" val="1069601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29244" y="657226"/>
            <a:ext cx="9733512" cy="1150553"/>
          </a:xfrm>
        </p:spPr>
        <p:txBody>
          <a:bodyPr/>
          <a:lstStyle/>
          <a:p>
            <a:r>
              <a:rPr lang="en-US" u="sng" dirty="0"/>
              <a:t>What to look for in a Case Review</a:t>
            </a:r>
          </a:p>
        </p:txBody>
      </p:sp>
      <p:sp>
        <p:nvSpPr>
          <p:cNvPr id="7" name="Text Placeholder 6"/>
          <p:cNvSpPr>
            <a:spLocks noGrp="1"/>
          </p:cNvSpPr>
          <p:nvPr>
            <p:ph type="body" idx="1"/>
          </p:nvPr>
        </p:nvSpPr>
        <p:spPr>
          <a:xfrm>
            <a:off x="1229244" y="2007476"/>
            <a:ext cx="9733512" cy="4340772"/>
          </a:xfrm>
        </p:spPr>
        <p:txBody>
          <a:bodyPr>
            <a:normAutofit lnSpcReduction="10000"/>
          </a:bodyPr>
          <a:lstStyle/>
          <a:p>
            <a:pPr marL="457200" indent="-457200" algn="just">
              <a:buFont typeface="+mj-lt"/>
              <a:buAutoNum type="arabicPeriod"/>
            </a:pPr>
            <a:r>
              <a:rPr lang="en-US" dirty="0"/>
              <a:t>What was the timeline of events?</a:t>
            </a:r>
          </a:p>
          <a:p>
            <a:pPr marL="457200" indent="-457200" algn="just">
              <a:buFont typeface="+mj-lt"/>
              <a:buAutoNum type="arabicPeriod"/>
            </a:pPr>
            <a:r>
              <a:rPr lang="en-US" dirty="0"/>
              <a:t>Which agencies and/or community entities were involved?</a:t>
            </a:r>
          </a:p>
          <a:p>
            <a:pPr marL="457200" indent="-457200" algn="just">
              <a:buFont typeface="+mj-lt"/>
              <a:buAutoNum type="arabicPeriod"/>
            </a:pPr>
            <a:r>
              <a:rPr lang="en-US" dirty="0"/>
              <a:t>What was the degree of coordination and communication among the agencies and community entities? </a:t>
            </a:r>
          </a:p>
          <a:p>
            <a:pPr marL="457200" indent="-457200" algn="just">
              <a:buFont typeface="+mj-lt"/>
              <a:buAutoNum type="arabicPeriod"/>
            </a:pPr>
            <a:r>
              <a:rPr lang="en-US" dirty="0"/>
              <a:t>What were the possible red flags or risk factors in the relationship?</a:t>
            </a:r>
          </a:p>
          <a:p>
            <a:pPr marL="457200" indent="-457200" algn="just">
              <a:buFont typeface="+mj-lt"/>
              <a:buAutoNum type="arabicPeriod"/>
            </a:pPr>
            <a:r>
              <a:rPr lang="en-US" dirty="0"/>
              <a:t>Is there anything that could have been done differently to improve the systemic and/or community response to the victim and/or the perpetrator? </a:t>
            </a:r>
          </a:p>
          <a:p>
            <a:pPr marL="457200" indent="-457200" algn="just">
              <a:buFont typeface="+mj-lt"/>
              <a:buAutoNum type="arabicPeriod"/>
            </a:pPr>
            <a:endParaRPr lang="en-US" dirty="0"/>
          </a:p>
        </p:txBody>
      </p:sp>
    </p:spTree>
    <p:extLst>
      <p:ext uri="{BB962C8B-B14F-4D97-AF65-F5344CB8AC3E}">
        <p14:creationId xmlns:p14="http://schemas.microsoft.com/office/powerpoint/2010/main" val="1574133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7"/>
            <a:ext cx="9733512" cy="1402802"/>
          </a:xfrm>
        </p:spPr>
        <p:txBody>
          <a:bodyPr/>
          <a:lstStyle/>
          <a:p>
            <a:r>
              <a:rPr lang="en-US" u="sng" dirty="0"/>
              <a:t>After the Review</a:t>
            </a:r>
          </a:p>
        </p:txBody>
      </p:sp>
      <p:sp>
        <p:nvSpPr>
          <p:cNvPr id="3" name="Text Placeholder 2"/>
          <p:cNvSpPr>
            <a:spLocks noGrp="1"/>
          </p:cNvSpPr>
          <p:nvPr>
            <p:ph type="body" idx="1"/>
          </p:nvPr>
        </p:nvSpPr>
        <p:spPr>
          <a:xfrm>
            <a:off x="1229244" y="2848304"/>
            <a:ext cx="9733512" cy="2942896"/>
          </a:xfrm>
        </p:spPr>
        <p:txBody>
          <a:bodyPr/>
          <a:lstStyle/>
          <a:p>
            <a:pPr marL="342900" indent="-342900">
              <a:buFont typeface="Arial" panose="020B0604020202020204" pitchFamily="34" charset="0"/>
              <a:buChar char="•"/>
            </a:pPr>
            <a:r>
              <a:rPr lang="en-US" dirty="0"/>
              <a:t>Summarize the review into a workable document for either an immediate or later report.</a:t>
            </a:r>
          </a:p>
          <a:p>
            <a:pPr marL="342900" indent="-342900">
              <a:buFont typeface="Arial" panose="020B0604020202020204" pitchFamily="34" charset="0"/>
              <a:buChar char="•"/>
            </a:pPr>
            <a:r>
              <a:rPr lang="en-US" dirty="0"/>
              <a:t>Determine if there are recommendations.</a:t>
            </a:r>
          </a:p>
          <a:p>
            <a:pPr marL="342900" indent="-342900">
              <a:buFont typeface="Arial" panose="020B0604020202020204" pitchFamily="34" charset="0"/>
              <a:buChar char="•"/>
            </a:pPr>
            <a:r>
              <a:rPr lang="en-US" dirty="0"/>
              <a:t>Determine how and to whom the findings will be disseminated. </a:t>
            </a:r>
          </a:p>
        </p:txBody>
      </p:sp>
    </p:spTree>
    <p:extLst>
      <p:ext uri="{BB962C8B-B14F-4D97-AF65-F5344CB8AC3E}">
        <p14:creationId xmlns:p14="http://schemas.microsoft.com/office/powerpoint/2010/main" val="3700442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Harris County Adult Violent Death Review Team (AVDRT)</a:t>
            </a:r>
          </a:p>
        </p:txBody>
      </p:sp>
      <p:sp>
        <p:nvSpPr>
          <p:cNvPr id="4" name="Text Placeholder 3"/>
          <p:cNvSpPr>
            <a:spLocks noGrp="1"/>
          </p:cNvSpPr>
          <p:nvPr>
            <p:ph type="body" sz="half" idx="2"/>
          </p:nvPr>
        </p:nvSpPr>
        <p:spPr/>
        <p:txBody>
          <a:bodyPr>
            <a:normAutofit/>
          </a:bodyPr>
          <a:lstStyle/>
          <a:p>
            <a:endParaRPr lang="en-US" sz="3600" dirty="0"/>
          </a:p>
          <a:p>
            <a:r>
              <a:rPr lang="en-US" sz="3600" dirty="0"/>
              <a:t>Summary of 2015 Report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8018" y="609600"/>
            <a:ext cx="5370451" cy="5181600"/>
          </a:xfrm>
          <a:prstGeom prst="rect">
            <a:avLst/>
          </a:prstGeom>
        </p:spPr>
      </p:pic>
    </p:spTree>
    <p:extLst>
      <p:ext uri="{BB962C8B-B14F-4D97-AF65-F5344CB8AC3E}">
        <p14:creationId xmlns:p14="http://schemas.microsoft.com/office/powerpoint/2010/main" val="495386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09260" y="1156138"/>
            <a:ext cx="5200650" cy="4205380"/>
          </a:xfrm>
        </p:spPr>
      </p:pic>
      <p:sp>
        <p:nvSpPr>
          <p:cNvPr id="6" name="Text Placeholder 5"/>
          <p:cNvSpPr>
            <a:spLocks noGrp="1"/>
          </p:cNvSpPr>
          <p:nvPr>
            <p:ph type="body" sz="half" idx="2"/>
          </p:nvPr>
        </p:nvSpPr>
        <p:spPr>
          <a:xfrm>
            <a:off x="414444" y="1156138"/>
            <a:ext cx="4729056" cy="4205380"/>
          </a:xfrm>
          <a:solidFill>
            <a:schemeClr val="tx2">
              <a:lumMod val="20000"/>
              <a:lumOff val="80000"/>
            </a:schemeClr>
          </a:solidFill>
          <a:ln>
            <a:solidFill>
              <a:schemeClr val="tx2"/>
            </a:solidFill>
          </a:ln>
        </p:spPr>
        <p:txBody>
          <a:bodyPr>
            <a:normAutofit fontScale="85000" lnSpcReduction="20000"/>
          </a:bodyPr>
          <a:lstStyle/>
          <a:p>
            <a:endParaRPr lang="en-US" sz="2800" i="1" dirty="0">
              <a:solidFill>
                <a:srgbClr val="7030A0"/>
              </a:solidFill>
            </a:endParaRPr>
          </a:p>
          <a:p>
            <a:r>
              <a:rPr lang="en-US" sz="2800" i="1" dirty="0">
                <a:solidFill>
                  <a:srgbClr val="7030A0"/>
                </a:solidFill>
              </a:rPr>
              <a:t>We dedicate our work to all the people affected by Intimate Partner Violence—survivors, family members, friends, co-workers, service providers, law enforcement and especially those who lost their lives as a result. </a:t>
            </a:r>
          </a:p>
          <a:p>
            <a:r>
              <a:rPr lang="en-US" sz="2800" i="1" dirty="0">
                <a:solidFill>
                  <a:srgbClr val="7030A0"/>
                </a:solidFill>
              </a:rPr>
              <a:t>May we all strive to end violence.</a:t>
            </a:r>
          </a:p>
          <a:p>
            <a:endParaRPr lang="en-US" dirty="0"/>
          </a:p>
        </p:txBody>
      </p:sp>
    </p:spTree>
    <p:extLst>
      <p:ext uri="{BB962C8B-B14F-4D97-AF65-F5344CB8AC3E}">
        <p14:creationId xmlns:p14="http://schemas.microsoft.com/office/powerpoint/2010/main" val="1134710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34509" y="441434"/>
            <a:ext cx="8702567" cy="58437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t> “I was tempted to call him over, hit her myself and set him up…to just end the madness…for somebody like me to even start thinking like that, it has gotten really bad and  you feel like there is no other way out… we’re just not like that, but us not doing something cost her life.”</a:t>
            </a:r>
          </a:p>
          <a:p>
            <a:endParaRPr lang="en-US" sz="2400" b="1" i="1" dirty="0"/>
          </a:p>
          <a:p>
            <a:r>
              <a:rPr lang="en-US" sz="2400" b="1" i="1" dirty="0"/>
              <a:t>–Victim’s Mother, Family Interviewing Project</a:t>
            </a:r>
          </a:p>
        </p:txBody>
      </p:sp>
    </p:spTree>
    <p:extLst>
      <p:ext uri="{BB962C8B-B14F-4D97-AF65-F5344CB8AC3E}">
        <p14:creationId xmlns:p14="http://schemas.microsoft.com/office/powerpoint/2010/main" val="2384661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Harris County AVDRT 2015 Team Members </a:t>
            </a:r>
          </a:p>
        </p:txBody>
      </p:sp>
      <p:sp>
        <p:nvSpPr>
          <p:cNvPr id="3" name="Content Placeholder 2"/>
          <p:cNvSpPr>
            <a:spLocks noGrp="1"/>
          </p:cNvSpPr>
          <p:nvPr>
            <p:ph sz="half" idx="1"/>
          </p:nvPr>
        </p:nvSpPr>
        <p:spPr/>
        <p:txBody>
          <a:bodyPr>
            <a:normAutofit fontScale="85000" lnSpcReduction="20000"/>
          </a:bodyPr>
          <a:lstStyle/>
          <a:p>
            <a:r>
              <a:rPr lang="en-US" dirty="0"/>
              <a:t>Aid to Victims of Domestic Abuse</a:t>
            </a:r>
          </a:p>
          <a:p>
            <a:r>
              <a:rPr lang="en-US" dirty="0"/>
              <a:t>The Bridge Over Troubled Waters, Inc.</a:t>
            </a:r>
          </a:p>
          <a:p>
            <a:r>
              <a:rPr lang="en-US" dirty="0" err="1"/>
              <a:t>Cenikor’s</a:t>
            </a:r>
            <a:r>
              <a:rPr lang="en-US" dirty="0"/>
              <a:t> Odyssey House</a:t>
            </a:r>
          </a:p>
          <a:p>
            <a:r>
              <a:rPr lang="en-US" dirty="0"/>
              <a:t>Harris County District Attorney’s Office, Victim Witness Division</a:t>
            </a:r>
          </a:p>
          <a:p>
            <a:r>
              <a:rPr lang="en-US" dirty="0"/>
              <a:t>Harris County Domestic Violence Coordinating Council</a:t>
            </a:r>
          </a:p>
          <a:p>
            <a:r>
              <a:rPr lang="en-US" dirty="0"/>
              <a:t>Harris County Sheriff’s Office, Homicide Division and Family Violence Unit</a:t>
            </a:r>
          </a:p>
        </p:txBody>
      </p:sp>
      <p:sp>
        <p:nvSpPr>
          <p:cNvPr id="4" name="Content Placeholder 3"/>
          <p:cNvSpPr>
            <a:spLocks noGrp="1"/>
          </p:cNvSpPr>
          <p:nvPr>
            <p:ph sz="half" idx="2"/>
          </p:nvPr>
        </p:nvSpPr>
        <p:spPr/>
        <p:txBody>
          <a:bodyPr>
            <a:normAutofit fontScale="85000" lnSpcReduction="20000"/>
          </a:bodyPr>
          <a:lstStyle/>
          <a:p>
            <a:r>
              <a:rPr lang="en-US" dirty="0"/>
              <a:t>Houston Area Women’s Center</a:t>
            </a:r>
          </a:p>
          <a:p>
            <a:r>
              <a:rPr lang="en-US" dirty="0"/>
              <a:t>Houston Community College</a:t>
            </a:r>
          </a:p>
          <a:p>
            <a:r>
              <a:rPr lang="en-US" dirty="0"/>
              <a:t>Houston Police Department, Homicide and Special Victims Divisions</a:t>
            </a:r>
          </a:p>
          <a:p>
            <a:r>
              <a:rPr lang="en-US" dirty="0"/>
              <a:t>Northwest Assistance Ministries, Family Violence Center</a:t>
            </a:r>
          </a:p>
          <a:p>
            <a:r>
              <a:rPr lang="en-US" dirty="0"/>
              <a:t>TDFPS, CPS and APS</a:t>
            </a:r>
          </a:p>
          <a:p>
            <a:r>
              <a:rPr lang="en-US" dirty="0"/>
              <a:t>Shalom </a:t>
            </a:r>
            <a:r>
              <a:rPr lang="en-US" dirty="0" err="1"/>
              <a:t>Bayit</a:t>
            </a:r>
            <a:endParaRPr lang="en-US" dirty="0"/>
          </a:p>
          <a:p>
            <a:r>
              <a:rPr lang="en-US" dirty="0"/>
              <a:t>University of Houston, Graduate School of Social Work </a:t>
            </a:r>
          </a:p>
        </p:txBody>
      </p:sp>
    </p:spTree>
    <p:extLst>
      <p:ext uri="{BB962C8B-B14F-4D97-AF65-F5344CB8AC3E}">
        <p14:creationId xmlns:p14="http://schemas.microsoft.com/office/powerpoint/2010/main" val="2067792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780009"/>
          </a:xfrm>
        </p:spPr>
        <p:txBody>
          <a:bodyPr>
            <a:normAutofit/>
          </a:bodyPr>
          <a:lstStyle/>
          <a:p>
            <a:r>
              <a:rPr lang="en-US" sz="3600" dirty="0"/>
              <a:t>2014 Harris County Stats</a:t>
            </a:r>
          </a:p>
        </p:txBody>
      </p:sp>
      <p:sp>
        <p:nvSpPr>
          <p:cNvPr id="3" name="Subtitle 2"/>
          <p:cNvSpPr>
            <a:spLocks noGrp="1"/>
          </p:cNvSpPr>
          <p:nvPr>
            <p:ph type="subTitle" idx="1"/>
          </p:nvPr>
        </p:nvSpPr>
        <p:spPr>
          <a:xfrm>
            <a:off x="1595269" y="2301766"/>
            <a:ext cx="9001462" cy="4046482"/>
          </a:xfrm>
        </p:spPr>
        <p:txBody>
          <a:bodyPr/>
          <a:lstStyle/>
          <a:p>
            <a:pPr marL="342900" indent="-342900">
              <a:buFont typeface="Wingdings" panose="05000000000000000000" pitchFamily="2" charset="2"/>
              <a:buChar char="§"/>
            </a:pPr>
            <a:r>
              <a:rPr lang="en-US" dirty="0"/>
              <a:t>28 women were killed by their intimate partner </a:t>
            </a:r>
          </a:p>
          <a:p>
            <a:pPr marL="342900" indent="-342900">
              <a:buFont typeface="Wingdings" panose="05000000000000000000" pitchFamily="2" charset="2"/>
              <a:buChar char="§"/>
            </a:pPr>
            <a:r>
              <a:rPr lang="en-US" dirty="0"/>
              <a:t>32,872 calls were made to Law Enforcement</a:t>
            </a:r>
          </a:p>
          <a:p>
            <a:pPr marL="342900" indent="-342900">
              <a:buFont typeface="Wingdings" panose="05000000000000000000" pitchFamily="2" charset="2"/>
              <a:buChar char="§"/>
            </a:pPr>
            <a:r>
              <a:rPr lang="en-US" dirty="0"/>
              <a:t>Over 72,000 calls were made to a domestic violence hotline</a:t>
            </a:r>
          </a:p>
          <a:p>
            <a:pPr marL="342900" indent="-342900">
              <a:buFont typeface="Wingdings" panose="05000000000000000000" pitchFamily="2" charset="2"/>
              <a:buChar char="§"/>
            </a:pPr>
            <a:r>
              <a:rPr lang="en-US" dirty="0"/>
              <a:t>Over 2,500 were provided shelter</a:t>
            </a:r>
          </a:p>
          <a:p>
            <a:pPr marL="342900" indent="-342900">
              <a:buFont typeface="Wingdings" panose="05000000000000000000" pitchFamily="2" charset="2"/>
              <a:buChar char="§"/>
            </a:pPr>
            <a:r>
              <a:rPr lang="en-US" dirty="0"/>
              <a:t>Over 13, 000 were unable to be sheltered due to lack of space</a:t>
            </a:r>
          </a:p>
        </p:txBody>
      </p:sp>
    </p:spTree>
    <p:extLst>
      <p:ext uri="{BB962C8B-B14F-4D97-AF65-F5344CB8AC3E}">
        <p14:creationId xmlns:p14="http://schemas.microsoft.com/office/powerpoint/2010/main" val="1708395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1" y="630622"/>
            <a:ext cx="8681544" cy="5055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rgbClr val="FFFFFF"/>
                </a:solidFill>
                <a:ea typeface="Calibri" panose="020F0502020204030204" pitchFamily="34" charset="0"/>
                <a:cs typeface="Arial" panose="020B0604020202020204" pitchFamily="34" charset="0"/>
              </a:rPr>
              <a:t>“I never thought he would hurt her, up until the very end when they separated the last time. That’s when I started believing he would actually hurt her, because . . . he had tried everything, there was nothing left for him to try.”        </a:t>
            </a:r>
          </a:p>
          <a:p>
            <a:endParaRPr lang="en-US" sz="2800" i="1" dirty="0">
              <a:solidFill>
                <a:srgbClr val="FFFFFF"/>
              </a:solidFill>
              <a:ea typeface="Calibri" panose="020F0502020204030204" pitchFamily="34" charset="0"/>
              <a:cs typeface="Arial" panose="020B0604020202020204" pitchFamily="34" charset="0"/>
            </a:endParaRPr>
          </a:p>
          <a:p>
            <a:r>
              <a:rPr lang="en-US" sz="2800" i="1" dirty="0">
                <a:solidFill>
                  <a:srgbClr val="FFFFFF"/>
                </a:solidFill>
                <a:ea typeface="Calibri" panose="020F0502020204030204" pitchFamily="34" charset="0"/>
                <a:cs typeface="Arial" panose="020B0604020202020204" pitchFamily="34" charset="0"/>
              </a:rPr>
              <a:t>   –Victim’s Mother, Family Interviewing Project</a:t>
            </a:r>
            <a:endParaRPr lang="en-US" sz="2800" i="1" dirty="0">
              <a:ea typeface="Calibri" panose="020F0502020204030204" pitchFamily="34" charset="0"/>
              <a:cs typeface="Arial" panose="020B0604020202020204" pitchFamily="34" charset="0"/>
            </a:endParaRPr>
          </a:p>
          <a:p>
            <a:endParaRPr lang="en-US" i="1" dirty="0"/>
          </a:p>
        </p:txBody>
      </p:sp>
    </p:spTree>
    <p:extLst>
      <p:ext uri="{BB962C8B-B14F-4D97-AF65-F5344CB8AC3E}">
        <p14:creationId xmlns:p14="http://schemas.microsoft.com/office/powerpoint/2010/main" val="2043676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29406" y="336331"/>
            <a:ext cx="8723587" cy="8828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2015 report includes information from 17 cases of intimate partner homicide in Harris County, TX from 2010-2012</a:t>
            </a:r>
            <a:endParaRPr lang="en-US" b="1" i="1"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2259724" y="1457153"/>
            <a:ext cx="6936828" cy="4428380"/>
          </a:xfrm>
          <a:prstGeom prst="rect">
            <a:avLst/>
          </a:prstGeom>
        </p:spPr>
      </p:pic>
      <p:sp>
        <p:nvSpPr>
          <p:cNvPr id="2" name="Rectangle 1"/>
          <p:cNvSpPr/>
          <p:nvPr/>
        </p:nvSpPr>
        <p:spPr>
          <a:xfrm>
            <a:off x="1429405" y="5885533"/>
            <a:ext cx="8723588" cy="875240"/>
          </a:xfrm>
          <a:prstGeom prst="rect">
            <a:avLst/>
          </a:prstGeom>
        </p:spPr>
        <p:txBody>
          <a:bodyPr wrap="square">
            <a:spAutoFit/>
          </a:bodyPr>
          <a:lstStyle/>
          <a:p>
            <a:pPr marL="457200" marR="0" algn="just">
              <a:lnSpc>
                <a:spcPct val="106000"/>
              </a:lnSpc>
              <a:spcBef>
                <a:spcPts val="0"/>
              </a:spcBef>
              <a:spcAft>
                <a:spcPts val="0"/>
              </a:spcAft>
            </a:pPr>
            <a:r>
              <a:rPr lang="en-US" sz="1600" b="1" dirty="0"/>
              <a:t>Harris County, TX:</a:t>
            </a:r>
            <a:r>
              <a:rPr lang="en-US" sz="1600" dirty="0"/>
              <a:t> The purple markers represent the zip codes of the 17 cases we reviewed and the blue markers represent the 6 cases provide to us that we did not have time to review. </a:t>
            </a:r>
            <a:endParaRPr lang="en-US" sz="1600" dirty="0">
              <a:effectLst/>
            </a:endParaRPr>
          </a:p>
        </p:txBody>
      </p:sp>
    </p:spTree>
    <p:extLst>
      <p:ext uri="{BB962C8B-B14F-4D97-AF65-F5344CB8AC3E}">
        <p14:creationId xmlns:p14="http://schemas.microsoft.com/office/powerpoint/2010/main" val="1539232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713186" y="683172"/>
            <a:ext cx="8439807" cy="51710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t>“When she died, it was at that point when the police asked me was she abused. ‘What do you mean?’ She had marks and things on her back . . . we never knew . . . the way that he did her, it was violent, it was very, very violent”</a:t>
            </a:r>
          </a:p>
          <a:p>
            <a:endParaRPr lang="en-US" sz="3200" i="1" dirty="0"/>
          </a:p>
          <a:p>
            <a:r>
              <a:rPr lang="en-US" sz="3200" i="1" dirty="0"/>
              <a:t>–Victim’s Mother, Family Interviewing Project</a:t>
            </a:r>
          </a:p>
        </p:txBody>
      </p:sp>
    </p:spTree>
    <p:extLst>
      <p:ext uri="{BB962C8B-B14F-4D97-AF65-F5344CB8AC3E}">
        <p14:creationId xmlns:p14="http://schemas.microsoft.com/office/powerpoint/2010/main" val="3430426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33904" y="444119"/>
            <a:ext cx="8345214" cy="8828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Summary Data of Cases Reviewed</a:t>
            </a:r>
            <a:endParaRPr lang="en-US" sz="3200" b="1" i="1" dirty="0"/>
          </a:p>
        </p:txBody>
      </p:sp>
      <p:graphicFrame>
        <p:nvGraphicFramePr>
          <p:cNvPr id="4" name="Chart 3"/>
          <p:cNvGraphicFramePr/>
          <p:nvPr/>
        </p:nvGraphicFramePr>
        <p:xfrm>
          <a:off x="3993930" y="1326989"/>
          <a:ext cx="5319548" cy="4120055"/>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662152" y="1701021"/>
            <a:ext cx="3457903" cy="3241528"/>
          </a:xfrm>
          <a:prstGeom prst="rect">
            <a:avLst/>
          </a:prstGeom>
        </p:spPr>
        <p:txBody>
          <a:bodyPr wrap="square">
            <a:spAutoFit/>
          </a:bodyPr>
          <a:lstStyle/>
          <a:p>
            <a:pPr marL="457200" indent="-457200">
              <a:lnSpc>
                <a:spcPct val="115000"/>
              </a:lnSpc>
              <a:spcAft>
                <a:spcPts val="8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Arial" panose="020B0604020202020204" pitchFamily="34" charset="0"/>
              </a:rPr>
              <a:t>41% gunshot wounds (7 of 17)</a:t>
            </a:r>
          </a:p>
          <a:p>
            <a:pPr marL="457200" indent="-457200">
              <a:lnSpc>
                <a:spcPct val="115000"/>
              </a:lnSpc>
              <a:spcAft>
                <a:spcPts val="8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Arial" panose="020B0604020202020204" pitchFamily="34" charset="0"/>
              </a:rPr>
              <a:t>23% from stab wounds (4 of 17) </a:t>
            </a:r>
          </a:p>
          <a:p>
            <a:pPr marL="457200" indent="-457200">
              <a:lnSpc>
                <a:spcPct val="115000"/>
              </a:lnSpc>
              <a:spcAft>
                <a:spcPts val="8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Arial" panose="020B0604020202020204" pitchFamily="34" charset="0"/>
              </a:rPr>
              <a:t>18% strangulation (3 of 17)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756745" y="5436534"/>
            <a:ext cx="9732579" cy="1048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11% (2 of 17) cases reviewed, the perpetrator committed suicide after killing the victim</a:t>
            </a:r>
          </a:p>
          <a:p>
            <a:r>
              <a:rPr lang="en-US" dirty="0"/>
              <a:t>In both cases the perpetrator was a male and the method of suicide was a gunshot to the head. </a:t>
            </a:r>
          </a:p>
        </p:txBody>
      </p:sp>
    </p:spTree>
    <p:extLst>
      <p:ext uri="{BB962C8B-B14F-4D97-AF65-F5344CB8AC3E}">
        <p14:creationId xmlns:p14="http://schemas.microsoft.com/office/powerpoint/2010/main" val="3769864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990897" y="1177159"/>
            <a:ext cx="5412827" cy="45720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t>
            </a:r>
            <a:r>
              <a:rPr lang="en-US" b="1" i="1" dirty="0"/>
              <a:t>she was high spirited, very high spirited, and very ambitious . . . and she had a heart, a heart of gold . . . all of a sudden, that spirit . . . came all the way down . . . if she walked out the door, she had to call and let him know that she walked out the door and I got to thinking, there is something not right with this . . . that’s not a healthy relationship if you have to call every time you make a move”   </a:t>
            </a:r>
          </a:p>
          <a:p>
            <a:r>
              <a:rPr lang="en-US" b="1" i="1" dirty="0"/>
              <a:t>–Victim’s Mother, Family Interviewing Project</a:t>
            </a:r>
          </a:p>
        </p:txBody>
      </p:sp>
      <p:sp>
        <p:nvSpPr>
          <p:cNvPr id="3" name="Rectangle 2"/>
          <p:cNvSpPr/>
          <p:nvPr/>
        </p:nvSpPr>
        <p:spPr>
          <a:xfrm>
            <a:off x="472965" y="1271752"/>
            <a:ext cx="4740165" cy="3426372"/>
          </a:xfrm>
          <a:prstGeom prst="rect">
            <a:avLst/>
          </a:prstGeom>
          <a:solidFill>
            <a:schemeClr val="accent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800" dirty="0"/>
              <a:t>41% perpetrators (7 of 16) had drugs and/or alcohol in their system at the time of the homicide </a:t>
            </a:r>
          </a:p>
        </p:txBody>
      </p:sp>
    </p:spTree>
    <p:extLst>
      <p:ext uri="{BB962C8B-B14F-4D97-AF65-F5344CB8AC3E}">
        <p14:creationId xmlns:p14="http://schemas.microsoft.com/office/powerpoint/2010/main" val="142711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08690" y="1030014"/>
            <a:ext cx="9795641" cy="45720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t>
            </a:r>
            <a:r>
              <a:rPr lang="en-US" sz="2800" b="1" i="1" dirty="0"/>
              <a:t>she was high spirited, very high spirited, and very ambitious . . . and she had a heart, a heart of gold . . . all of a sudden, that spirit . . . came all the way down . . . if she walked out the door, she had to call and let him know that she walked out the door and I got to thinking, there is something not right with this . . . that’s not a healthy relationship if you have to call every time you make a move”  </a:t>
            </a:r>
          </a:p>
          <a:p>
            <a:r>
              <a:rPr lang="en-US" sz="2800" b="1" i="1" dirty="0"/>
              <a:t> </a:t>
            </a:r>
          </a:p>
          <a:p>
            <a:r>
              <a:rPr lang="en-US" sz="2800" b="1" i="1" dirty="0"/>
              <a:t>-Victim’s Mother, Family Interviewing Project</a:t>
            </a:r>
          </a:p>
        </p:txBody>
      </p:sp>
    </p:spTree>
    <p:extLst>
      <p:ext uri="{BB962C8B-B14F-4D97-AF65-F5344CB8AC3E}">
        <p14:creationId xmlns:p14="http://schemas.microsoft.com/office/powerpoint/2010/main" val="1680227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049517" y="515006"/>
            <a:ext cx="8345214" cy="8828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Summary Data of Cases Reviewed</a:t>
            </a:r>
            <a:endParaRPr lang="en-US" sz="3200" b="1" i="1" dirty="0"/>
          </a:p>
        </p:txBody>
      </p:sp>
      <p:graphicFrame>
        <p:nvGraphicFramePr>
          <p:cNvPr id="4" name="Chart 3"/>
          <p:cNvGraphicFramePr/>
          <p:nvPr/>
        </p:nvGraphicFramePr>
        <p:xfrm>
          <a:off x="4025462" y="1755227"/>
          <a:ext cx="5319548" cy="4120055"/>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662152" y="1701021"/>
            <a:ext cx="3457903" cy="2062103"/>
          </a:xfrm>
          <a:prstGeom prst="rect">
            <a:avLst/>
          </a:prstGeom>
        </p:spPr>
        <p:txBody>
          <a:bodyPr wrap="square">
            <a:spAutoFit/>
          </a:bodyPr>
          <a:lstStyle/>
          <a:p>
            <a:r>
              <a:rPr lang="en-US" sz="3200" dirty="0"/>
              <a:t>53% (9 of 17), the homicides occurred at a shared residence </a:t>
            </a:r>
          </a:p>
        </p:txBody>
      </p:sp>
      <p:graphicFrame>
        <p:nvGraphicFramePr>
          <p:cNvPr id="6" name="Chart 5"/>
          <p:cNvGraphicFramePr/>
          <p:nvPr>
            <p:extLst>
              <p:ext uri="{D42A27DB-BD31-4B8C-83A1-F6EECF244321}">
                <p14:modId xmlns:p14="http://schemas.microsoft.com/office/powerpoint/2010/main" val="2982262477"/>
              </p:ext>
            </p:extLst>
          </p:nvPr>
        </p:nvGraphicFramePr>
        <p:xfrm>
          <a:off x="4887310" y="1701020"/>
          <a:ext cx="6264166" cy="45316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8946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Objectives </a:t>
            </a: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a:t>What is an Adult Violent Death Review Team</a:t>
            </a:r>
          </a:p>
          <a:p>
            <a:pPr>
              <a:buFont typeface="Wingdings" panose="05000000000000000000" pitchFamily="2" charset="2"/>
              <a:buChar char="v"/>
            </a:pPr>
            <a:r>
              <a:rPr lang="en-US" dirty="0"/>
              <a:t>How to work with your local District Attorney and Law Enforcement to create and maintain a team</a:t>
            </a:r>
          </a:p>
          <a:p>
            <a:pPr>
              <a:buFont typeface="Wingdings" panose="05000000000000000000" pitchFamily="2" charset="2"/>
              <a:buChar char="v"/>
            </a:pPr>
            <a:r>
              <a:rPr lang="en-US" dirty="0"/>
              <a:t>Understanding the findings and recommendations of an active team</a:t>
            </a:r>
          </a:p>
          <a:p>
            <a:pPr marL="0" indent="0">
              <a:buNone/>
            </a:pPr>
            <a:endParaRPr lang="en-US" dirty="0"/>
          </a:p>
        </p:txBody>
      </p:sp>
    </p:spTree>
    <p:extLst>
      <p:ext uri="{BB962C8B-B14F-4D97-AF65-F5344CB8AC3E}">
        <p14:creationId xmlns:p14="http://schemas.microsoft.com/office/powerpoint/2010/main" val="22976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93986" y="735724"/>
            <a:ext cx="10478814" cy="51710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t>“My daughter’s name wasn’t on the lease. People say they didn’t even know she was there. That’s how isolated it was.” </a:t>
            </a:r>
          </a:p>
          <a:p>
            <a:endParaRPr lang="en-US" sz="3200" i="1" dirty="0"/>
          </a:p>
          <a:p>
            <a:r>
              <a:rPr lang="en-US" sz="3200" i="1" dirty="0"/>
              <a:t>–Victim’s Mother, Family Interviewing Project</a:t>
            </a:r>
          </a:p>
        </p:txBody>
      </p:sp>
    </p:spTree>
    <p:extLst>
      <p:ext uri="{BB962C8B-B14F-4D97-AF65-F5344CB8AC3E}">
        <p14:creationId xmlns:p14="http://schemas.microsoft.com/office/powerpoint/2010/main" val="855405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04496" y="378372"/>
            <a:ext cx="9059917" cy="8828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Summary Data of Cases Reviewed</a:t>
            </a:r>
            <a:endParaRPr lang="en-US" sz="3200" b="1" i="1" dirty="0"/>
          </a:p>
        </p:txBody>
      </p:sp>
      <p:graphicFrame>
        <p:nvGraphicFramePr>
          <p:cNvPr id="4" name="Chart 3"/>
          <p:cNvGraphicFramePr/>
          <p:nvPr/>
        </p:nvGraphicFramePr>
        <p:xfrm>
          <a:off x="4025462" y="1755227"/>
          <a:ext cx="5319548" cy="41200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3804746" y="1701020"/>
          <a:ext cx="5044966" cy="45316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997544216"/>
              </p:ext>
            </p:extLst>
          </p:nvPr>
        </p:nvGraphicFramePr>
        <p:xfrm>
          <a:off x="609601" y="1397877"/>
          <a:ext cx="8074978" cy="3584026"/>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1103586" y="5210979"/>
            <a:ext cx="6695090" cy="1569660"/>
          </a:xfrm>
          <a:prstGeom prst="rect">
            <a:avLst/>
          </a:prstGeom>
        </p:spPr>
        <p:txBody>
          <a:bodyPr wrap="square">
            <a:spAutoFit/>
          </a:bodyPr>
          <a:lstStyle/>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Arial" panose="020B0604020202020204" pitchFamily="34" charset="0"/>
              </a:rPr>
              <a:t>88% of cases reviewed (15 of 17), the murders occurred between Friday and Monday</a:t>
            </a:r>
          </a:p>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Arial" panose="020B0604020202020204" pitchFamily="34" charset="0"/>
              </a:rPr>
              <a:t>76% of the cases reviewed (13 of 17), the murder occurred between 12am and 10:30am</a:t>
            </a:r>
            <a:endParaRPr lang="en-US" sz="2400" dirty="0"/>
          </a:p>
        </p:txBody>
      </p:sp>
    </p:spTree>
    <p:extLst>
      <p:ext uri="{BB962C8B-B14F-4D97-AF65-F5344CB8AC3E}">
        <p14:creationId xmlns:p14="http://schemas.microsoft.com/office/powerpoint/2010/main" val="2516485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39916" y="378372"/>
            <a:ext cx="8324193" cy="8828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Summary Data of Cases Reviewed</a:t>
            </a:r>
            <a:endParaRPr lang="en-US" sz="3200" b="1" i="1" dirty="0"/>
          </a:p>
        </p:txBody>
      </p:sp>
      <p:graphicFrame>
        <p:nvGraphicFramePr>
          <p:cNvPr id="4" name="Chart 3"/>
          <p:cNvGraphicFramePr/>
          <p:nvPr/>
        </p:nvGraphicFramePr>
        <p:xfrm>
          <a:off x="4025462" y="1755227"/>
          <a:ext cx="5319548" cy="41200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3804746" y="1701020"/>
          <a:ext cx="5044966" cy="45316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4782207" y="1397876"/>
          <a:ext cx="3871256" cy="44774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nvGraphicFramePr>
        <p:xfrm>
          <a:off x="394302" y="1564386"/>
          <a:ext cx="4191655" cy="43108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1977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818290" y="199601"/>
            <a:ext cx="8345214" cy="8828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Relationship…</a:t>
            </a:r>
            <a:endParaRPr lang="en-US" sz="3200" b="1" i="1" dirty="0"/>
          </a:p>
        </p:txBody>
      </p:sp>
      <p:graphicFrame>
        <p:nvGraphicFramePr>
          <p:cNvPr id="4" name="Chart 3"/>
          <p:cNvGraphicFramePr/>
          <p:nvPr/>
        </p:nvGraphicFramePr>
        <p:xfrm>
          <a:off x="4414345" y="1177158"/>
          <a:ext cx="3984734" cy="41200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3804746" y="1701020"/>
          <a:ext cx="5044966" cy="45316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441434" y="1177157"/>
          <a:ext cx="2912679" cy="2827283"/>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3100552" y="1442453"/>
            <a:ext cx="6096000" cy="1552989"/>
          </a:xfrm>
          <a:prstGeom prst="rect">
            <a:avLst/>
          </a:prstGeom>
        </p:spPr>
        <p:txBody>
          <a:bodyPr>
            <a:spAutoFit/>
          </a:bodyPr>
          <a:lstStyle/>
          <a:p>
            <a:pPr algn="just">
              <a:lnSpc>
                <a:spcPct val="115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58% were dating (10 of 17)</a:t>
            </a:r>
          </a:p>
          <a:p>
            <a:pPr algn="just">
              <a:lnSpc>
                <a:spcPct val="115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41% were married (7 of 17), including common law and those who were separated with no divorce pending. </a:t>
            </a:r>
          </a:p>
          <a:p>
            <a:pPr algn="just">
              <a:lnSpc>
                <a:spcPct val="115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One of the 17 cases was a same sex relationship.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0" name="Chart 9"/>
          <p:cNvGraphicFramePr/>
          <p:nvPr/>
        </p:nvGraphicFramePr>
        <p:xfrm>
          <a:off x="137949" y="3715407"/>
          <a:ext cx="4130563" cy="2691710"/>
        </p:xfrm>
        <a:graphic>
          <a:graphicData uri="http://schemas.openxmlformats.org/drawingml/2006/chart">
            <c:chart xmlns:c="http://schemas.openxmlformats.org/drawingml/2006/chart" xmlns:r="http://schemas.openxmlformats.org/officeDocument/2006/relationships" r:id="rId5"/>
          </a:graphicData>
        </a:graphic>
      </p:graphicFrame>
      <p:sp>
        <p:nvSpPr>
          <p:cNvPr id="3" name="Rectangle 2"/>
          <p:cNvSpPr/>
          <p:nvPr/>
        </p:nvSpPr>
        <p:spPr>
          <a:xfrm>
            <a:off x="3804746" y="4312714"/>
            <a:ext cx="5044966" cy="1200329"/>
          </a:xfrm>
          <a:prstGeom prst="rect">
            <a:avLst/>
          </a:prstGeom>
        </p:spPr>
        <p:txBody>
          <a:bodyPr wrap="square">
            <a:spAutoFit/>
          </a:bodyPr>
          <a:lstStyle/>
          <a:p>
            <a:r>
              <a:rPr lang="en-US" sz="2400" dirty="0">
                <a:latin typeface="Calibri" panose="020F0502020204030204" pitchFamily="34" charset="0"/>
                <a:ea typeface="Calibri" panose="020F0502020204030204" pitchFamily="34" charset="0"/>
                <a:cs typeface="Arial" panose="020B0604020202020204" pitchFamily="34" charset="0"/>
              </a:rPr>
              <a:t>82% of the cases (14 of 17), the victims and perpetrators were living together at the time of the incident</a:t>
            </a:r>
            <a:endParaRPr lang="en-US" sz="2400" dirty="0"/>
          </a:p>
        </p:txBody>
      </p:sp>
    </p:spTree>
    <p:extLst>
      <p:ext uri="{BB962C8B-B14F-4D97-AF65-F5344CB8AC3E}">
        <p14:creationId xmlns:p14="http://schemas.microsoft.com/office/powerpoint/2010/main" val="706023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660633" y="157655"/>
            <a:ext cx="7175813" cy="8828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t>Age Group Breakdown</a:t>
            </a:r>
          </a:p>
        </p:txBody>
      </p:sp>
      <p:graphicFrame>
        <p:nvGraphicFramePr>
          <p:cNvPr id="4" name="Chart 3"/>
          <p:cNvGraphicFramePr/>
          <p:nvPr/>
        </p:nvGraphicFramePr>
        <p:xfrm>
          <a:off x="4025462" y="1755227"/>
          <a:ext cx="5319548" cy="41200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3804746" y="1701020"/>
          <a:ext cx="5044966" cy="45316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491233" y="1094732"/>
          <a:ext cx="8003376" cy="4834757"/>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491233" y="5929489"/>
            <a:ext cx="7801429" cy="646331"/>
          </a:xfrm>
          <a:prstGeom prst="rect">
            <a:avLst/>
          </a:prstGeom>
        </p:spPr>
        <p:txBody>
          <a:bodyPr wrap="square">
            <a:spAutoFit/>
          </a:bodyPr>
          <a:lstStyle/>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Arial" panose="020B0604020202020204" pitchFamily="34" charset="0"/>
              </a:rPr>
              <a:t>47% of victims were younger than the perpetrator (8 of 17)</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Arial" panose="020B0604020202020204" pitchFamily="34" charset="0"/>
              </a:rPr>
              <a:t>Females were on average 12 years younger than the perpetrator</a:t>
            </a:r>
            <a:endParaRPr lang="en-US" dirty="0"/>
          </a:p>
        </p:txBody>
      </p:sp>
    </p:spTree>
    <p:extLst>
      <p:ext uri="{BB962C8B-B14F-4D97-AF65-F5344CB8AC3E}">
        <p14:creationId xmlns:p14="http://schemas.microsoft.com/office/powerpoint/2010/main" val="2488380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04498" y="578069"/>
            <a:ext cx="10762592" cy="56755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i="1" dirty="0"/>
              <a:t>“She loved him, yes she did, but I really think [she] probably would have ended that relationship long before she did if it had not been for her kids”</a:t>
            </a:r>
          </a:p>
          <a:p>
            <a:r>
              <a:rPr lang="en-US" sz="4000" i="1" dirty="0"/>
              <a:t> </a:t>
            </a:r>
          </a:p>
          <a:p>
            <a:r>
              <a:rPr lang="en-US" sz="4000" i="1" dirty="0"/>
              <a:t>–Victim’s Mother, Family Interviewing Project</a:t>
            </a:r>
          </a:p>
        </p:txBody>
      </p:sp>
    </p:spTree>
    <p:extLst>
      <p:ext uri="{BB962C8B-B14F-4D97-AF65-F5344CB8AC3E}">
        <p14:creationId xmlns:p14="http://schemas.microsoft.com/office/powerpoint/2010/main" val="5441996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91233" y="157655"/>
            <a:ext cx="9956050" cy="8828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t>Children</a:t>
            </a:r>
          </a:p>
        </p:txBody>
      </p:sp>
      <p:graphicFrame>
        <p:nvGraphicFramePr>
          <p:cNvPr id="4" name="Chart 3"/>
          <p:cNvGraphicFramePr/>
          <p:nvPr/>
        </p:nvGraphicFramePr>
        <p:xfrm>
          <a:off x="4025462" y="1755227"/>
          <a:ext cx="5319548" cy="41200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4603530" y="3794234"/>
          <a:ext cx="3195147" cy="2186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104841" y="1166669"/>
          <a:ext cx="5044440" cy="2648585"/>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3804745" y="1755227"/>
            <a:ext cx="6096000" cy="1200329"/>
          </a:xfrm>
          <a:prstGeom prst="rect">
            <a:avLst/>
          </a:prstGeom>
        </p:spPr>
        <p:txBody>
          <a:bodyPr>
            <a:spAutoFit/>
          </a:bodyPr>
          <a:lstStyle/>
          <a:p>
            <a:pPr marL="285750" indent="-285750">
              <a:buFont typeface="Wingdings" panose="05000000000000000000" pitchFamily="2" charset="2"/>
              <a:buChar char="q"/>
            </a:pPr>
            <a:r>
              <a:rPr lang="en-US" dirty="0">
                <a:latin typeface="Calibri" panose="020F0502020204030204" pitchFamily="34" charset="0"/>
                <a:ea typeface="Calibri" panose="020F0502020204030204" pitchFamily="34" charset="0"/>
                <a:cs typeface="Arial" panose="020B0604020202020204" pitchFamily="34" charset="0"/>
              </a:rPr>
              <a:t>9 cases included children, equating to more than half of the victims having children</a:t>
            </a:r>
          </a:p>
          <a:p>
            <a:pPr marL="285750" indent="-285750">
              <a:buFont typeface="Wingdings" panose="05000000000000000000" pitchFamily="2" charset="2"/>
              <a:buChar char="q"/>
            </a:pPr>
            <a:r>
              <a:rPr lang="en-US" dirty="0">
                <a:latin typeface="Calibri" panose="020F0502020204030204" pitchFamily="34" charset="0"/>
                <a:ea typeface="Calibri" panose="020F0502020204030204" pitchFamily="34" charset="0"/>
                <a:cs typeface="Arial" panose="020B0604020202020204" pitchFamily="34" charset="0"/>
              </a:rPr>
              <a:t> 55% of those cases - all children were in common between the victim and the perpetrator</a:t>
            </a:r>
            <a:endParaRPr lang="en-US" dirty="0"/>
          </a:p>
        </p:txBody>
      </p:sp>
      <p:graphicFrame>
        <p:nvGraphicFramePr>
          <p:cNvPr id="10" name="Chart 9"/>
          <p:cNvGraphicFramePr/>
          <p:nvPr/>
        </p:nvGraphicFramePr>
        <p:xfrm>
          <a:off x="3804745" y="3702268"/>
          <a:ext cx="5375910" cy="2286000"/>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p:cNvSpPr/>
          <p:nvPr/>
        </p:nvSpPr>
        <p:spPr>
          <a:xfrm>
            <a:off x="1008993" y="4887309"/>
            <a:ext cx="3531212" cy="646331"/>
          </a:xfrm>
          <a:prstGeom prst="rect">
            <a:avLst/>
          </a:prstGeom>
        </p:spPr>
        <p:txBody>
          <a:bodyPr wrap="square">
            <a:spAutoFit/>
          </a:bodyPr>
          <a:lstStyle/>
          <a:p>
            <a:pPr marL="285750" indent="-285750">
              <a:buFont typeface="Wingdings" panose="05000000000000000000" pitchFamily="2" charset="2"/>
              <a:buChar char="q"/>
            </a:pPr>
            <a:r>
              <a:rPr lang="en-US" dirty="0">
                <a:latin typeface="Calibri" panose="020F0502020204030204" pitchFamily="34" charset="0"/>
                <a:ea typeface="Calibri" panose="020F0502020204030204" pitchFamily="34" charset="0"/>
                <a:cs typeface="Arial" panose="020B0604020202020204" pitchFamily="34" charset="0"/>
              </a:rPr>
              <a:t>23 children lost one or both parents </a:t>
            </a:r>
            <a:endParaRPr lang="en-US" dirty="0"/>
          </a:p>
        </p:txBody>
      </p:sp>
    </p:spTree>
    <p:extLst>
      <p:ext uri="{BB962C8B-B14F-4D97-AF65-F5344CB8AC3E}">
        <p14:creationId xmlns:p14="http://schemas.microsoft.com/office/powerpoint/2010/main" val="4071803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62456" y="609600"/>
            <a:ext cx="10636468" cy="58437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i="1" dirty="0"/>
              <a:t>“We [children] didn’t talk, we were scared . . . what he would do to us . . . he would whoop us, but it wasn’t like the normal whopping, it was like for real…” </a:t>
            </a:r>
          </a:p>
          <a:p>
            <a:endParaRPr lang="en-US" sz="4000" i="1" dirty="0"/>
          </a:p>
          <a:p>
            <a:r>
              <a:rPr lang="en-US" i="1" dirty="0"/>
              <a:t>–Victim’s Daughter, Family Interviewing Project </a:t>
            </a:r>
          </a:p>
        </p:txBody>
      </p:sp>
      <p:pic>
        <p:nvPicPr>
          <p:cNvPr id="3" name="Picture 2" descr="dakota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7021" y="4550699"/>
            <a:ext cx="2112579" cy="1508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744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91232" y="157655"/>
            <a:ext cx="9682781" cy="8828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t>Children Present During Incident</a:t>
            </a:r>
          </a:p>
        </p:txBody>
      </p:sp>
      <p:graphicFrame>
        <p:nvGraphicFramePr>
          <p:cNvPr id="9" name="Chart 8"/>
          <p:cNvGraphicFramePr/>
          <p:nvPr/>
        </p:nvGraphicFramePr>
        <p:xfrm>
          <a:off x="-104841" y="1166669"/>
          <a:ext cx="5044440" cy="26485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p:nvPr/>
        </p:nvGraphicFramePr>
        <p:xfrm>
          <a:off x="735724" y="1166669"/>
          <a:ext cx="7784389" cy="3338656"/>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907256" y="3979826"/>
            <a:ext cx="7441324" cy="2677656"/>
          </a:xfrm>
          <a:prstGeom prst="rect">
            <a:avLst/>
          </a:prstGeom>
        </p:spPr>
        <p:txBody>
          <a:bodyPr wrap="square">
            <a:spAutoFit/>
          </a:bodyPr>
          <a:lstStyle/>
          <a:p>
            <a:pPr marL="514350" indent="-514350">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Arial" panose="020B0604020202020204" pitchFamily="34" charset="0"/>
              </a:rPr>
              <a:t>44%  the murder occurred while children were present in the home</a:t>
            </a:r>
          </a:p>
          <a:p>
            <a:pPr marL="514350" indent="-514350">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Arial" panose="020B0604020202020204" pitchFamily="34" charset="0"/>
              </a:rPr>
              <a:t>35% (8)children being present at the time of the homicide </a:t>
            </a:r>
          </a:p>
          <a:p>
            <a:pPr marL="971550" lvl="1" indent="-514350">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Arial" panose="020B0604020202020204" pitchFamily="34" charset="0"/>
              </a:rPr>
              <a:t>50% of them witnessed the event or discovered the body (4 of 8). </a:t>
            </a:r>
            <a:endParaRPr lang="en-US" sz="2800" dirty="0"/>
          </a:p>
        </p:txBody>
      </p:sp>
    </p:spTree>
    <p:extLst>
      <p:ext uri="{BB962C8B-B14F-4D97-AF65-F5344CB8AC3E}">
        <p14:creationId xmlns:p14="http://schemas.microsoft.com/office/powerpoint/2010/main" val="21418634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91232" y="157655"/>
            <a:ext cx="10166257" cy="8828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t>Perpetrator Criminal History </a:t>
            </a:r>
          </a:p>
        </p:txBody>
      </p:sp>
      <p:graphicFrame>
        <p:nvGraphicFramePr>
          <p:cNvPr id="9" name="Chart 8"/>
          <p:cNvGraphicFramePr/>
          <p:nvPr/>
        </p:nvGraphicFramePr>
        <p:xfrm>
          <a:off x="-104841" y="1166669"/>
          <a:ext cx="5044440" cy="26485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637146" y="1074932"/>
          <a:ext cx="8053387" cy="388191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346843" y="4956842"/>
            <a:ext cx="8954812" cy="1477328"/>
          </a:xfrm>
          <a:prstGeom prst="rect">
            <a:avLst/>
          </a:prstGeom>
        </p:spPr>
        <p:txBody>
          <a:bodyPr wrap="square">
            <a:spAutoFit/>
          </a:bodyPr>
          <a:lstStyle/>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Arial" panose="020B0604020202020204" pitchFamily="34" charset="0"/>
              </a:rPr>
              <a:t>69% had a non-domestic violence related criminal history (11 of 16)</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Arial" panose="020B0604020202020204" pitchFamily="34" charset="0"/>
              </a:rPr>
              <a:t>56% had a prior history of violence (documented involvement with the legal system, law enforcement, or a protective order (9 of 16))</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Arial" panose="020B0604020202020204" pitchFamily="34" charset="0"/>
              </a:rPr>
              <a:t>44%had contact with the police in the year prior to the homicide (7 of 16) </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Arial" panose="020B0604020202020204" pitchFamily="34" charset="0"/>
              </a:rPr>
              <a:t>31% had prior reports to the police by the victim alleging domestic violence (5 of 16)</a:t>
            </a:r>
            <a:endParaRPr lang="en-US" dirty="0"/>
          </a:p>
        </p:txBody>
      </p:sp>
    </p:spTree>
    <p:extLst>
      <p:ext uri="{BB962C8B-B14F-4D97-AF65-F5344CB8AC3E}">
        <p14:creationId xmlns:p14="http://schemas.microsoft.com/office/powerpoint/2010/main" val="1114569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228" y="1734206"/>
            <a:ext cx="3932237" cy="1692165"/>
          </a:xfrm>
        </p:spPr>
        <p:txBody>
          <a:bodyPr/>
          <a:lstStyle/>
          <a:p>
            <a:r>
              <a:rPr lang="en-US" cap="none" dirty="0"/>
              <a:t>Why Do We Need Death Review Teams?</a:t>
            </a:r>
          </a:p>
        </p:txBody>
      </p:sp>
      <p:sp>
        <p:nvSpPr>
          <p:cNvPr id="4" name="Text Placeholder 3"/>
          <p:cNvSpPr>
            <a:spLocks noGrp="1"/>
          </p:cNvSpPr>
          <p:nvPr>
            <p:ph type="body" sz="half" idx="2"/>
          </p:nvPr>
        </p:nvSpPr>
        <p:spPr>
          <a:xfrm>
            <a:off x="917228" y="3815255"/>
            <a:ext cx="3932237" cy="1975944"/>
          </a:xfrm>
        </p:spPr>
        <p:txBody>
          <a:bodyPr>
            <a:normAutofit/>
          </a:bodyPr>
          <a:lstStyle/>
          <a:p>
            <a:r>
              <a:rPr lang="en-US" sz="4800" dirty="0"/>
              <a:t>2015 </a:t>
            </a:r>
          </a:p>
        </p:txBody>
      </p:sp>
      <p:pic>
        <p:nvPicPr>
          <p:cNvPr id="5" name="Content Placeholder 4"/>
          <p:cNvPicPr>
            <a:picLocks noGrp="1" noChangeAspect="1"/>
          </p:cNvPicPr>
          <p:nvPr>
            <p:ph idx="1"/>
          </p:nvPr>
        </p:nvPicPr>
        <p:blipFill>
          <a:blip r:embed="rId2"/>
          <a:stretch>
            <a:fillRect/>
          </a:stretch>
        </p:blipFill>
        <p:spPr>
          <a:xfrm>
            <a:off x="6329131" y="1324304"/>
            <a:ext cx="4317848" cy="5181600"/>
          </a:xfrm>
          <a:prstGeom prst="rect">
            <a:avLst/>
          </a:prstGeom>
        </p:spPr>
      </p:pic>
    </p:spTree>
    <p:extLst>
      <p:ext uri="{BB962C8B-B14F-4D97-AF65-F5344CB8AC3E}">
        <p14:creationId xmlns:p14="http://schemas.microsoft.com/office/powerpoint/2010/main" val="34560147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34509" y="441434"/>
            <a:ext cx="8702567" cy="58437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t> “. . . he would time how long it would take the police officers to get there and he would always tell her . . . ‘I could do anything to you and get away because it takes them x amount of time to get here’ . . . it was as simple as his word against ours . . . we still called them . . . if something happened . . . we need a record of how many times we tried, this boy has been stalking us”     </a:t>
            </a:r>
          </a:p>
          <a:p>
            <a:endParaRPr lang="en-US" sz="2400" b="1" i="1" dirty="0"/>
          </a:p>
          <a:p>
            <a:endParaRPr lang="en-US" sz="2400" b="1" i="1" dirty="0"/>
          </a:p>
          <a:p>
            <a:r>
              <a:rPr lang="en-US" sz="2400" b="1" i="1" dirty="0"/>
              <a:t>–Victim’s Mother, Family Interviewing Project</a:t>
            </a:r>
          </a:p>
        </p:txBody>
      </p:sp>
    </p:spTree>
    <p:extLst>
      <p:ext uri="{BB962C8B-B14F-4D97-AF65-F5344CB8AC3E}">
        <p14:creationId xmlns:p14="http://schemas.microsoft.com/office/powerpoint/2010/main" val="20778098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94819" y="194570"/>
            <a:ext cx="8345214" cy="8828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t>Risk Factors</a:t>
            </a:r>
          </a:p>
        </p:txBody>
      </p:sp>
      <p:graphicFrame>
        <p:nvGraphicFramePr>
          <p:cNvPr id="9" name="Chart 8"/>
          <p:cNvGraphicFramePr/>
          <p:nvPr/>
        </p:nvGraphicFramePr>
        <p:xfrm>
          <a:off x="-104841" y="1166669"/>
          <a:ext cx="5044440" cy="26485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705529" y="1040525"/>
          <a:ext cx="7916621" cy="3746828"/>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705529" y="4913497"/>
            <a:ext cx="8345214" cy="2154436"/>
          </a:xfrm>
          <a:prstGeom prst="rect">
            <a:avLst/>
          </a:prstGeom>
        </p:spPr>
        <p:txBody>
          <a:bodyPr wrap="square">
            <a:spAutoFit/>
          </a:bodyPr>
          <a:lstStyle/>
          <a:p>
            <a:pPr marL="285750" indent="-285750">
              <a:buFont typeface="Courier New" panose="02070309020205020404" pitchFamily="49" charset="0"/>
              <a:buChar char="o"/>
            </a:pPr>
            <a:r>
              <a:rPr lang="en-US" sz="2000" dirty="0">
                <a:latin typeface="+mj-lt"/>
                <a:ea typeface="Calibri" panose="020F0502020204030204" pitchFamily="34" charset="0"/>
                <a:cs typeface="Arial" panose="020B0604020202020204" pitchFamily="34" charset="0"/>
              </a:rPr>
              <a:t>88% of cases - perpetrators had a history of violence (14 of 16)</a:t>
            </a:r>
          </a:p>
          <a:p>
            <a:pPr marL="285750" indent="-285750">
              <a:buFont typeface="Courier New" panose="02070309020205020404" pitchFamily="49" charset="0"/>
              <a:buChar char="o"/>
            </a:pPr>
            <a:r>
              <a:rPr lang="en-US" sz="2000" dirty="0"/>
              <a:t>43% of cases - victim had previously attempted to leave the abuser (7 of 16)</a:t>
            </a:r>
          </a:p>
          <a:p>
            <a:pPr marL="285750" indent="-285750">
              <a:buFont typeface="Courier New" panose="02070309020205020404" pitchFamily="49" charset="0"/>
              <a:buChar char="o"/>
            </a:pPr>
            <a:r>
              <a:rPr lang="en-US" dirty="0"/>
              <a:t>19% of the cases the perpetrator had previously threatened to kill the victim (3 of 16)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285750" indent="-285750">
              <a:buFont typeface="Courier New" panose="02070309020205020404" pitchFamily="49" charset="0"/>
              <a:buChar char="o"/>
            </a:pPr>
            <a:r>
              <a:rPr lang="en-US" dirty="0"/>
              <a:t>19% of cases, the perpetrator had access to firearms (3 of 16) </a:t>
            </a:r>
            <a:endParaRPr lang="en-US" sz="2000" dirty="0">
              <a:latin typeface="Calibri" panose="020F0502020204030204" pitchFamily="34" charset="0"/>
              <a:cs typeface="Arial" panose="020B0604020202020204" pitchFamily="34" charset="0"/>
            </a:endParaRPr>
          </a:p>
          <a:p>
            <a:pPr marL="285750" indent="-285750">
              <a:buFont typeface="Courier New" panose="02070309020205020404" pitchFamily="49" charset="0"/>
              <a:buChar char="o"/>
            </a:pPr>
            <a:endParaRPr lang="en-US" sz="2000" dirty="0"/>
          </a:p>
        </p:txBody>
      </p:sp>
    </p:spTree>
    <p:extLst>
      <p:ext uri="{BB962C8B-B14F-4D97-AF65-F5344CB8AC3E}">
        <p14:creationId xmlns:p14="http://schemas.microsoft.com/office/powerpoint/2010/main" val="28567840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174406" y="173420"/>
            <a:ext cx="8345214" cy="8828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t>Sentencing </a:t>
            </a:r>
          </a:p>
        </p:txBody>
      </p:sp>
      <p:graphicFrame>
        <p:nvGraphicFramePr>
          <p:cNvPr id="9" name="Chart 8"/>
          <p:cNvGraphicFramePr/>
          <p:nvPr/>
        </p:nvGraphicFramePr>
        <p:xfrm>
          <a:off x="-104841" y="1166669"/>
          <a:ext cx="5044440" cy="2648585"/>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Chart 7"/>
          <p:cNvGraphicFramePr/>
          <p:nvPr/>
        </p:nvGraphicFramePr>
        <p:xfrm>
          <a:off x="491232" y="1198180"/>
          <a:ext cx="8894505" cy="2995448"/>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704193" y="4351283"/>
            <a:ext cx="8324193" cy="1938992"/>
          </a:xfrm>
          <a:prstGeom prst="rect">
            <a:avLst/>
          </a:prstGeom>
        </p:spPr>
        <p:txBody>
          <a:bodyPr wrap="square">
            <a:spAutoFit/>
          </a:bodyPr>
          <a:lstStyle/>
          <a:p>
            <a:pPr marL="342900" indent="-342900">
              <a:buFont typeface="Wingdings" panose="05000000000000000000" pitchFamily="2" charset="2"/>
              <a:buChar char="§"/>
            </a:pPr>
            <a:r>
              <a:rPr lang="en-US" sz="2400" dirty="0">
                <a:latin typeface="Calibri" panose="020F0502020204030204" pitchFamily="34" charset="0"/>
                <a:ea typeface="Calibri" panose="020F0502020204030204" pitchFamily="34" charset="0"/>
                <a:cs typeface="Arial" panose="020B0604020202020204" pitchFamily="34" charset="0"/>
              </a:rPr>
              <a:t>Sentencing ranged from 20 years to life without parole </a:t>
            </a:r>
          </a:p>
          <a:p>
            <a:pPr marL="342900" indent="-342900">
              <a:buFont typeface="Wingdings" panose="05000000000000000000" pitchFamily="2" charset="2"/>
              <a:buChar char="§"/>
            </a:pPr>
            <a:r>
              <a:rPr lang="en-US" sz="2400" dirty="0">
                <a:latin typeface="Calibri" panose="020F0502020204030204" pitchFamily="34" charset="0"/>
                <a:ea typeface="Calibri" panose="020F0502020204030204" pitchFamily="34" charset="0"/>
                <a:cs typeface="Arial" panose="020B0604020202020204" pitchFamily="34" charset="0"/>
              </a:rPr>
              <a:t>69% of cases resulted in a plea deal (9 of 13). </a:t>
            </a:r>
          </a:p>
          <a:p>
            <a:pPr marL="342900" indent="-342900">
              <a:buFont typeface="Wingdings" panose="05000000000000000000" pitchFamily="2" charset="2"/>
              <a:buChar char="§"/>
            </a:pPr>
            <a:r>
              <a:rPr lang="en-US" sz="2400" dirty="0">
                <a:latin typeface="Calibri" panose="020F0502020204030204" pitchFamily="34" charset="0"/>
                <a:ea typeface="Calibri" panose="020F0502020204030204" pitchFamily="34" charset="0"/>
                <a:cs typeface="Arial" panose="020B0604020202020204" pitchFamily="34" charset="0"/>
              </a:rPr>
              <a:t>The average sentence for a plea deal (not including the 2 life sentences) is 36 years</a:t>
            </a:r>
          </a:p>
          <a:p>
            <a:pPr marL="342900" indent="-342900">
              <a:buFont typeface="Wingdings" panose="05000000000000000000" pitchFamily="2" charset="2"/>
              <a:buChar char="§"/>
            </a:pPr>
            <a:r>
              <a:rPr lang="en-US" sz="2400" dirty="0"/>
              <a:t>The average sentence for a jury trial is 31 years</a:t>
            </a:r>
          </a:p>
        </p:txBody>
      </p:sp>
    </p:spTree>
    <p:extLst>
      <p:ext uri="{BB962C8B-B14F-4D97-AF65-F5344CB8AC3E}">
        <p14:creationId xmlns:p14="http://schemas.microsoft.com/office/powerpoint/2010/main" val="12194864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91232" y="157655"/>
            <a:ext cx="9998091" cy="8828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2016</a:t>
            </a:r>
            <a:r>
              <a:rPr lang="en-US" sz="4000" b="1" dirty="0"/>
              <a:t> AVDRT Recommendations</a:t>
            </a:r>
          </a:p>
        </p:txBody>
      </p:sp>
      <p:graphicFrame>
        <p:nvGraphicFramePr>
          <p:cNvPr id="9" name="Chart 8"/>
          <p:cNvGraphicFramePr/>
          <p:nvPr/>
        </p:nvGraphicFramePr>
        <p:xfrm>
          <a:off x="-104841" y="1166669"/>
          <a:ext cx="5044440" cy="2648585"/>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417661" y="1040525"/>
            <a:ext cx="8652767" cy="5508944"/>
          </a:xfrm>
          <a:prstGeom prst="rect">
            <a:avLst/>
          </a:prstGeom>
        </p:spPr>
        <p:txBody>
          <a:bodyPr wrap="square">
            <a:spAutoFit/>
          </a:bodyPr>
          <a:lstStyle/>
          <a:p>
            <a:pPr marL="342900" marR="0" lvl="0" indent="-342900" algn="just">
              <a:lnSpc>
                <a:spcPct val="115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Helvetica" panose="020B0604020202020204" pitchFamily="34" charset="0"/>
              </a:rPr>
              <a:t>Strengthen the lines of communication among agencies and organizations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Arial" panose="020B0604020202020204" pitchFamily="34" charset="0"/>
              </a:rPr>
              <a:t>Identify additional opportunities and continue current efforts to increase public awareness of available resources for all survivors and perpetrators of domestic violence. </a:t>
            </a:r>
          </a:p>
          <a:p>
            <a:pPr marL="342900" marR="0" lvl="0" indent="-342900" algn="just">
              <a:lnSpc>
                <a:spcPct val="115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Helvetica" panose="020B0604020202020204" pitchFamily="34" charset="0"/>
              </a:rPr>
              <a:t>Increase and strengthen our educational efforts to prevent deaths due to domestic violence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Helvetica" panose="020B0604020202020204" pitchFamily="34" charset="0"/>
              </a:rPr>
              <a:t>Increase awareness of the societal imperative to recognize the magnitude of the problem and the difficulties associated with identifying, investigating and prosecuting domestic violence deaths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Helvetica" panose="020B0604020202020204" pitchFamily="34" charset="0"/>
              </a:rPr>
              <a:t>Educate law makers, government and public officials and members of the criminal justice system about the increasing magnitude of mistreatment in our community, and the need for more rigorous action and increased funding to combat the problem.</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Arial" panose="020B0604020202020204" pitchFamily="34" charset="0"/>
              </a:rPr>
              <a:t>Develop a process for retaining information on previous protective orders after their expiration date in law enforcement databases. </a:t>
            </a:r>
          </a:p>
        </p:txBody>
      </p:sp>
    </p:spTree>
    <p:extLst>
      <p:ext uri="{BB962C8B-B14F-4D97-AF65-F5344CB8AC3E}">
        <p14:creationId xmlns:p14="http://schemas.microsoft.com/office/powerpoint/2010/main" val="25762024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91233" y="157655"/>
            <a:ext cx="10145236" cy="8828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2016 AVDRT Recommendations</a:t>
            </a:r>
          </a:p>
        </p:txBody>
      </p:sp>
      <p:graphicFrame>
        <p:nvGraphicFramePr>
          <p:cNvPr id="9" name="Chart 8"/>
          <p:cNvGraphicFramePr/>
          <p:nvPr/>
        </p:nvGraphicFramePr>
        <p:xfrm>
          <a:off x="-104841" y="1166669"/>
          <a:ext cx="5044440" cy="2648585"/>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378373" y="1458198"/>
            <a:ext cx="8860220" cy="4714111"/>
          </a:xfrm>
          <a:prstGeom prst="rect">
            <a:avLst/>
          </a:prstGeom>
        </p:spPr>
        <p:txBody>
          <a:bodyPr wrap="square">
            <a:spAutoFit/>
          </a:bodyPr>
          <a:lstStyle/>
          <a:p>
            <a:pPr marL="342900" marR="0" lvl="0" indent="-342900" algn="just">
              <a:lnSpc>
                <a:spcPct val="115000"/>
              </a:lnSpc>
              <a:spcBef>
                <a:spcPts val="0"/>
              </a:spcBef>
              <a:spcAft>
                <a:spcPts val="100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Arial" panose="020B0604020202020204" pitchFamily="34" charset="0"/>
              </a:rPr>
              <a:t>Advocate for the creation of a statewide repository for domestic violence fatality review information through state legislation. </a:t>
            </a:r>
          </a:p>
          <a:p>
            <a:pPr marL="342900" marR="0" lvl="0" indent="-342900" algn="just">
              <a:lnSpc>
                <a:spcPct val="115000"/>
              </a:lnSpc>
              <a:spcBef>
                <a:spcPts val="0"/>
              </a:spcBef>
              <a:spcAft>
                <a:spcPts val="100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Arial" panose="020B0604020202020204" pitchFamily="34" charset="0"/>
              </a:rPr>
              <a:t>Advocate for a Statewide Conference for dissemination of information, sharing of lessons learned and increasing dialogue among teams across the state.</a:t>
            </a:r>
          </a:p>
          <a:p>
            <a:pPr marL="342900" marR="0" lvl="0" indent="-342900" algn="just">
              <a:lnSpc>
                <a:spcPct val="115000"/>
              </a:lnSpc>
              <a:spcBef>
                <a:spcPts val="0"/>
              </a:spcBef>
              <a:spcAft>
                <a:spcPts val="100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Arial" panose="020B0604020202020204" pitchFamily="34" charset="0"/>
              </a:rPr>
              <a:t>Continue collaboration with the District Attorney’s Office to increase information presented in the sentencing phase of a trial, including information about the risk and lethality that was present in the relationship and the context around the history of violence between the victim and perpetrator. </a:t>
            </a:r>
          </a:p>
          <a:p>
            <a:pPr marL="342900" marR="0" lvl="0" indent="-342900" algn="just">
              <a:lnSpc>
                <a:spcPct val="115000"/>
              </a:lnSpc>
              <a:spcBef>
                <a:spcPts val="0"/>
              </a:spcBef>
              <a:spcAft>
                <a:spcPts val="100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Arial" panose="020B0604020202020204" pitchFamily="34" charset="0"/>
              </a:rPr>
              <a:t>Research and identify opportunities to engage individuals and families that have lost loved ones due to domestic violence homicides, including ongoing support, education, and advocacy. </a:t>
            </a:r>
          </a:p>
          <a:p>
            <a:r>
              <a:rPr lang="en-US" sz="1400" dirty="0">
                <a:latin typeface="Calibri" panose="020F0502020204030204" pitchFamily="34" charset="0"/>
                <a:ea typeface="Calibri" panose="020F0502020204030204" pitchFamily="34"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578137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36029" y="409903"/>
            <a:ext cx="11004330" cy="58437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a:t>“. . . if you feel it . . . you know there’s things out of the ordinary, I would tell the parent or whoever, if there’s something out of the ordinary, if they stop calling . . . find out what’s going on . . . anybody, if you see something . . . if it’s out of the ordinary, say something . . nobody knew nothing, nobody called.”</a:t>
            </a:r>
          </a:p>
          <a:p>
            <a:endParaRPr lang="en-US" sz="2800" b="1" i="1" dirty="0"/>
          </a:p>
          <a:p>
            <a:endParaRPr lang="en-US" sz="2800" b="1" i="1" dirty="0"/>
          </a:p>
          <a:p>
            <a:r>
              <a:rPr lang="en-US" sz="2800" b="1" i="1" dirty="0"/>
              <a:t> –Victim’s Mother, Family Interviewing Project</a:t>
            </a:r>
          </a:p>
        </p:txBody>
      </p:sp>
    </p:spTree>
    <p:extLst>
      <p:ext uri="{BB962C8B-B14F-4D97-AF65-F5344CB8AC3E}">
        <p14:creationId xmlns:p14="http://schemas.microsoft.com/office/powerpoint/2010/main" val="24408829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373" y="872359"/>
            <a:ext cx="3932237" cy="2362200"/>
          </a:xfrm>
        </p:spPr>
        <p:txBody>
          <a:bodyPr>
            <a:normAutofit/>
          </a:bodyPr>
          <a:lstStyle/>
          <a:p>
            <a:r>
              <a:rPr lang="en-US" sz="3200" cap="none" dirty="0">
                <a:solidFill>
                  <a:schemeClr val="bg2">
                    <a:lumMod val="60000"/>
                    <a:lumOff val="40000"/>
                  </a:schemeClr>
                </a:solidFill>
              </a:rPr>
              <a:t>www.hcdvcc.org</a:t>
            </a:r>
          </a:p>
        </p:txBody>
      </p:sp>
      <p:sp>
        <p:nvSpPr>
          <p:cNvPr id="4" name="Text Placeholder 3"/>
          <p:cNvSpPr>
            <a:spLocks noGrp="1"/>
          </p:cNvSpPr>
          <p:nvPr>
            <p:ph type="body" sz="half" idx="2"/>
          </p:nvPr>
        </p:nvSpPr>
        <p:spPr>
          <a:xfrm>
            <a:off x="1439917" y="3234560"/>
            <a:ext cx="3409548" cy="2556640"/>
          </a:xfrm>
        </p:spPr>
        <p:txBody>
          <a:bodyPr>
            <a:normAutofit/>
          </a:bodyPr>
          <a:lstStyle/>
          <a:p>
            <a:r>
              <a:rPr lang="en-US" sz="3200" dirty="0">
                <a:solidFill>
                  <a:schemeClr val="tx2"/>
                </a:solidFill>
              </a:rPr>
              <a:t>281-400-3690</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44217" y="1200807"/>
            <a:ext cx="5162550" cy="3810000"/>
          </a:xfrm>
          <a:prstGeom prst="rect">
            <a:avLst/>
          </a:prstGeom>
        </p:spPr>
      </p:pic>
    </p:spTree>
    <p:extLst>
      <p:ext uri="{BB962C8B-B14F-4D97-AF65-F5344CB8AC3E}">
        <p14:creationId xmlns:p14="http://schemas.microsoft.com/office/powerpoint/2010/main" val="3375388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What is a Death Review Team ? </a:t>
            </a:r>
          </a:p>
        </p:txBody>
      </p:sp>
      <p:sp>
        <p:nvSpPr>
          <p:cNvPr id="3" name="Content Placeholder 2"/>
          <p:cNvSpPr>
            <a:spLocks noGrp="1"/>
          </p:cNvSpPr>
          <p:nvPr>
            <p:ph idx="1"/>
          </p:nvPr>
        </p:nvSpPr>
        <p:spPr/>
        <p:txBody>
          <a:bodyPr/>
          <a:lstStyle/>
          <a:p>
            <a:pPr algn="ctr"/>
            <a:endParaRPr lang="en-US" dirty="0">
              <a:hlinkClick r:id="rId2"/>
            </a:endParaRPr>
          </a:p>
          <a:p>
            <a:pPr algn="ctr"/>
            <a:endParaRPr lang="en-US" dirty="0">
              <a:hlinkClick r:id="rId2"/>
            </a:endParaRPr>
          </a:p>
          <a:p>
            <a:pPr algn="ctr"/>
            <a:endParaRPr lang="en-US" dirty="0">
              <a:hlinkClick r:id="rId2"/>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7651" y="2543457"/>
            <a:ext cx="3986048" cy="2800350"/>
          </a:xfrm>
          <a:prstGeom prst="rect">
            <a:avLst/>
          </a:prstGeom>
        </p:spPr>
      </p:pic>
    </p:spTree>
    <p:extLst>
      <p:ext uri="{BB962C8B-B14F-4D97-AF65-F5344CB8AC3E}">
        <p14:creationId xmlns:p14="http://schemas.microsoft.com/office/powerpoint/2010/main" val="1465660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78677"/>
            <a:ext cx="10353761" cy="1292772"/>
          </a:xfrm>
          <a:solidFill>
            <a:schemeClr val="bg2">
              <a:lumMod val="25000"/>
              <a:lumOff val="75000"/>
            </a:schemeClr>
          </a:solidFill>
        </p:spPr>
        <p:txBody>
          <a:bodyPr>
            <a:normAutofit/>
          </a:bodyPr>
          <a:lstStyle/>
          <a:p>
            <a:pPr algn="ctr"/>
            <a:r>
              <a:rPr lang="en-US" sz="4000" cap="none" dirty="0">
                <a:solidFill>
                  <a:schemeClr val="bg2">
                    <a:lumMod val="75000"/>
                  </a:schemeClr>
                </a:solidFill>
              </a:rPr>
              <a:t>What Do Adult Violent Death Review Teams Do?</a:t>
            </a:r>
          </a:p>
        </p:txBody>
      </p:sp>
      <p:sp>
        <p:nvSpPr>
          <p:cNvPr id="3" name="Rectangle 2"/>
          <p:cNvSpPr/>
          <p:nvPr/>
        </p:nvSpPr>
        <p:spPr>
          <a:xfrm>
            <a:off x="2133600" y="1720840"/>
            <a:ext cx="7848600" cy="5386090"/>
          </a:xfrm>
          <a:prstGeom prst="rect">
            <a:avLst/>
          </a:prstGeom>
        </p:spPr>
        <p:txBody>
          <a:bodyPr wrap="square">
            <a:spAutoFit/>
          </a:bodyPr>
          <a:lstStyle/>
          <a:p>
            <a:pPr marL="342900" indent="-342900">
              <a:buFont typeface="Arial" panose="020B0604020202020204" pitchFamily="34" charset="0"/>
              <a:buChar char="•"/>
            </a:pPr>
            <a:r>
              <a:rPr lang="en-US" sz="2400" dirty="0"/>
              <a:t>Identify deaths - both homicides and suicides related to domestic violence.</a:t>
            </a:r>
          </a:p>
          <a:p>
            <a:pPr marL="342900" indent="-342900">
              <a:buFont typeface="Arial" panose="020B0604020202020204" pitchFamily="34" charset="0"/>
              <a:buChar char="•"/>
            </a:pPr>
            <a:r>
              <a:rPr lang="en-US" sz="2400" dirty="0"/>
              <a:t>Examine the effects of all domestic violence interventions that took place with the victim and batterer prior to the death(s).</a:t>
            </a:r>
          </a:p>
          <a:p>
            <a:pPr marL="342900" indent="-342900">
              <a:buFont typeface="Arial" panose="020B0604020202020204" pitchFamily="34" charset="0"/>
              <a:buChar char="•"/>
            </a:pPr>
            <a:r>
              <a:rPr lang="en-US" sz="2400" dirty="0"/>
              <a:t>Consider changes in prevention and intervention systems to help prevent such deaths in the future.</a:t>
            </a:r>
          </a:p>
          <a:p>
            <a:pPr marL="342900" indent="-342900">
              <a:buFont typeface="Arial" panose="020B0604020202020204" pitchFamily="34" charset="0"/>
              <a:buChar char="•"/>
            </a:pPr>
            <a:r>
              <a:rPr lang="en-US" sz="2400" dirty="0"/>
              <a:t>Develop recommendations for coordinated community prevention and intervention initiatives to improve system response and reduce domestic violence.</a:t>
            </a:r>
          </a:p>
          <a:p>
            <a:pPr marL="342900" indent="-342900">
              <a:buFont typeface="Arial" panose="020B0604020202020204" pitchFamily="34" charset="0"/>
              <a:buChar char="•"/>
            </a:pPr>
            <a:endParaRPr lang="en-US" sz="2400" dirty="0"/>
          </a:p>
          <a:p>
            <a:r>
              <a:rPr lang="en-US" sz="1600" dirty="0"/>
              <a:t>Barbara Hart, Legal Committee, Domestic Violence Death Review, National Council of Juvenile and Family Court Judges, February 9, 1995 (unpublished).</a:t>
            </a:r>
          </a:p>
          <a:p>
            <a:endParaRPr lang="en-US" sz="2400" dirty="0"/>
          </a:p>
        </p:txBody>
      </p:sp>
    </p:spTree>
    <p:extLst>
      <p:ext uri="{BB962C8B-B14F-4D97-AF65-F5344CB8AC3E}">
        <p14:creationId xmlns:p14="http://schemas.microsoft.com/office/powerpoint/2010/main" val="953677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What are the Goals?</a:t>
            </a:r>
          </a:p>
        </p:txBody>
      </p:sp>
      <p:sp>
        <p:nvSpPr>
          <p:cNvPr id="3" name="Content Placeholder 2"/>
          <p:cNvSpPr>
            <a:spLocks noGrp="1"/>
          </p:cNvSpPr>
          <p:nvPr>
            <p:ph idx="1"/>
          </p:nvPr>
        </p:nvSpPr>
        <p:spPr/>
        <p:txBody>
          <a:bodyPr/>
          <a:lstStyle/>
          <a:p>
            <a:r>
              <a:rPr lang="en-US" dirty="0"/>
              <a:t>To conduct formal, confidential and systematic evaluation and analyses of adjudicated cases of family violence focusing on the flow of each case through the various agencies in the system</a:t>
            </a:r>
          </a:p>
          <a:p>
            <a:r>
              <a:rPr lang="en-US" dirty="0"/>
              <a:t>To identify areas for improvement or strengthening of agency contacts and interagency response</a:t>
            </a:r>
          </a:p>
          <a:p>
            <a:r>
              <a:rPr lang="en-US" dirty="0"/>
              <a:t>To evaluate policies, protocols, and practices to identify gaps in service within agencies and the community</a:t>
            </a:r>
          </a:p>
        </p:txBody>
      </p:sp>
    </p:spTree>
    <p:extLst>
      <p:ext uri="{BB962C8B-B14F-4D97-AF65-F5344CB8AC3E}">
        <p14:creationId xmlns:p14="http://schemas.microsoft.com/office/powerpoint/2010/main" val="3084783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Purpose of Death Review Teams</a:t>
            </a:r>
            <a:br>
              <a:rPr lang="en-US" dirty="0"/>
            </a:br>
            <a:r>
              <a:rPr lang="en-US" dirty="0"/>
              <a:t>Chapter 672 of the Texas Health and Safety Code</a:t>
            </a:r>
          </a:p>
        </p:txBody>
      </p:sp>
      <p:sp>
        <p:nvSpPr>
          <p:cNvPr id="3" name="Content Placeholder 2"/>
          <p:cNvSpPr>
            <a:spLocks noGrp="1"/>
          </p:cNvSpPr>
          <p:nvPr>
            <p:ph idx="1"/>
          </p:nvPr>
        </p:nvSpPr>
        <p:spPr/>
        <p:txBody>
          <a:bodyPr>
            <a:normAutofit fontScale="77500" lnSpcReduction="20000"/>
          </a:bodyPr>
          <a:lstStyle/>
          <a:p>
            <a:r>
              <a:rPr lang="en-US" dirty="0"/>
              <a:t>A multidisciplinary and multiagency unexpected fatality review team may be established for a county to conduct reviews of unexpected deaths that occur within the county.  A review team for a county with a population of less than 50,000 may join with an adjacent county or counties to establish a combined review team </a:t>
            </a:r>
          </a:p>
          <a:p>
            <a:endParaRPr lang="en-US" dirty="0"/>
          </a:p>
          <a:p>
            <a:r>
              <a:rPr lang="en-US" dirty="0"/>
              <a:t>The commissioners court or a county may oversee the activities of the review team or may designate a county department to oversee those activities.  The commissioners court may designate a nonprofit agency or political subdivision of the state involved in the support or treatment of victims of family violence, abuse or suicide to oversee the activities of the review team if the governing body of the nonprofit or political subdivision concurs</a:t>
            </a:r>
          </a:p>
          <a:p>
            <a:endParaRPr lang="en-US" dirty="0"/>
          </a:p>
          <a:p>
            <a:pPr marL="0" indent="0" algn="ctr">
              <a:buNone/>
            </a:pPr>
            <a:r>
              <a:rPr lang="en-US" dirty="0"/>
              <a:t>Effective Sept. 1, 2001 by The 77</a:t>
            </a:r>
            <a:r>
              <a:rPr lang="en-US" baseline="30000" dirty="0"/>
              <a:t>th</a:t>
            </a:r>
            <a:r>
              <a:rPr lang="en-US" dirty="0"/>
              <a:t> Texas Legislature  </a:t>
            </a:r>
          </a:p>
        </p:txBody>
      </p:sp>
    </p:spTree>
    <p:extLst>
      <p:ext uri="{BB962C8B-B14F-4D97-AF65-F5344CB8AC3E}">
        <p14:creationId xmlns:p14="http://schemas.microsoft.com/office/powerpoint/2010/main" val="1307050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 meeting of a review team is closed to the public and not subject to the open meetings law, Chapter 551 Government Code</a:t>
            </a:r>
          </a:p>
        </p:txBody>
      </p:sp>
      <p:sp>
        <p:nvSpPr>
          <p:cNvPr id="5" name="Text Placeholder 4"/>
          <p:cNvSpPr>
            <a:spLocks noGrp="1"/>
          </p:cNvSpPr>
          <p:nvPr>
            <p:ph type="body" sz="half" idx="2"/>
          </p:nvPr>
        </p:nvSpPr>
        <p:spPr/>
        <p:txBody>
          <a:bodyPr/>
          <a:lstStyle/>
          <a:p>
            <a:r>
              <a:rPr lang="en-US" dirty="0"/>
              <a:t>Chapter 672.007 Texas Health and Safety Code</a:t>
            </a:r>
          </a:p>
        </p:txBody>
      </p:sp>
    </p:spTree>
    <p:extLst>
      <p:ext uri="{BB962C8B-B14F-4D97-AF65-F5344CB8AC3E}">
        <p14:creationId xmlns:p14="http://schemas.microsoft.com/office/powerpoint/2010/main" val="11808845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8346F"/>
      </a:dk2>
      <a:lt2>
        <a:srgbClr val="D9A8D2"/>
      </a:lt2>
      <a:accent1>
        <a:srgbClr val="CE57AB"/>
      </a:accent1>
      <a:accent2>
        <a:srgbClr val="8E8EFD"/>
      </a:accent2>
      <a:accent3>
        <a:srgbClr val="7CBCE0"/>
      </a:accent3>
      <a:accent4>
        <a:srgbClr val="70BF9F"/>
      </a:accent4>
      <a:accent5>
        <a:srgbClr val="A5B960"/>
      </a:accent5>
      <a:accent6>
        <a:srgbClr val="D47A57"/>
      </a:accent6>
      <a:hlink>
        <a:srgbClr val="D164DE"/>
      </a:hlink>
      <a:folHlink>
        <a:srgbClr val="BE87C4"/>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D4FE1632-F131-47D3-A814-99E9CD025E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203</TotalTime>
  <Words>2872</Words>
  <Application>Microsoft Office PowerPoint</Application>
  <PresentationFormat>Widescreen</PresentationFormat>
  <Paragraphs>231</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Bookman Old Style</vt:lpstr>
      <vt:lpstr>Calibri</vt:lpstr>
      <vt:lpstr>Courier New</vt:lpstr>
      <vt:lpstr>Rockwell</vt:lpstr>
      <vt:lpstr>Symbol</vt:lpstr>
      <vt:lpstr>Wingdings</vt:lpstr>
      <vt:lpstr>Damask</vt:lpstr>
      <vt:lpstr>What we have learned from our adult violent death review team </vt:lpstr>
      <vt:lpstr>PowerPoint Presentation</vt:lpstr>
      <vt:lpstr>Objectives </vt:lpstr>
      <vt:lpstr>Why Do We Need Death Review Teams?</vt:lpstr>
      <vt:lpstr>What is a Death Review Team ? </vt:lpstr>
      <vt:lpstr>What Do Adult Violent Death Review Teams Do?</vt:lpstr>
      <vt:lpstr>What are the Goals?</vt:lpstr>
      <vt:lpstr>Purpose of Death Review Teams Chapter 672 of the Texas Health and Safety Code</vt:lpstr>
      <vt:lpstr>A meeting of a review team is closed to the public and not subject to the open meetings law, Chapter 551 Government Code</vt:lpstr>
      <vt:lpstr>(a) Information and records acquired by a review Team in the exercise of its purpose and duties under this chapter are confidential and exempt from disclosure under the open records law, Chapter 552, Government Code, and may only be disclosed as necessary to carry out the review team’s purpose and Duties.</vt:lpstr>
      <vt:lpstr>(c) A member of a review team may not disclose any information that is confidential under this section. (d) a person commits an offense if the person discloses information made confidential by this section. An offense under this section is a class A Misdemeanor </vt:lpstr>
      <vt:lpstr>Harris County AVDRT Sign- in Sheet </vt:lpstr>
      <vt:lpstr>How to get Started </vt:lpstr>
      <vt:lpstr>Who Can Be Or Should Be on the Team?</vt:lpstr>
      <vt:lpstr>To Do List…</vt:lpstr>
      <vt:lpstr>Develop Protocols</vt:lpstr>
      <vt:lpstr>What to look for in a Case Review</vt:lpstr>
      <vt:lpstr>After the Review</vt:lpstr>
      <vt:lpstr>Harris County Adult Violent Death Review Team (AVDRT)</vt:lpstr>
      <vt:lpstr>PowerPoint Presentation</vt:lpstr>
      <vt:lpstr>Harris County AVDRT 2015 Team Members </vt:lpstr>
      <vt:lpstr>2014 Harris County Stats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www.hcdvcc.org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 have learned from our adult violent death review team</dc:title>
  <dc:creator>Amy</dc:creator>
  <cp:lastModifiedBy>Amy Smith</cp:lastModifiedBy>
  <cp:revision>26</cp:revision>
  <dcterms:created xsi:type="dcterms:W3CDTF">2017-03-08T19:53:42Z</dcterms:created>
  <dcterms:modified xsi:type="dcterms:W3CDTF">2022-04-11T15:05:53Z</dcterms:modified>
</cp:coreProperties>
</file>